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04" r:id="rId31"/>
    <p:sldId id="258" r:id="rId32"/>
    <p:sldId id="259" r:id="rId33"/>
    <p:sldId id="260" r:id="rId34"/>
    <p:sldId id="261" r:id="rId35"/>
    <p:sldId id="262" r:id="rId36"/>
    <p:sldId id="263" r:id="rId37"/>
    <p:sldId id="264" r:id="rId38"/>
    <p:sldId id="265" r:id="rId39"/>
    <p:sldId id="266" r:id="rId40"/>
    <p:sldId id="267" r:id="rId41"/>
    <p:sldId id="268" r:id="rId42"/>
    <p:sldId id="269" r:id="rId43"/>
    <p:sldId id="270" r:id="rId44"/>
    <p:sldId id="271" r:id="rId45"/>
    <p:sldId id="272" r:id="rId46"/>
    <p:sldId id="273" r:id="rId47"/>
    <p:sldId id="274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B1EDE-7F28-4A60-9DC9-E765F67DCF98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0F282-6A1A-4BF8-AB4A-6ED0FC02D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0F282-6A1A-4BF8-AB4A-6ED0FC02D177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E4B0-1920-4273-A903-7AAAE9713B27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986F4-5A38-441E-963B-639B508A1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29000" contrast="-53000"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fld id="{D538E4B0-1920-4273-A903-7AAAE9713B27}" type="datetimeFigureOut">
              <a:rPr lang="en-US" smtClean="0"/>
              <a:pPr/>
              <a:t>1/24/2012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fld id="{5F6986F4-5A38-441E-963B-639B508A1A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3428999"/>
          </a:xfrm>
        </p:spPr>
        <p:txBody>
          <a:bodyPr>
            <a:noAutofit/>
          </a:bodyPr>
          <a:lstStyle/>
          <a:p>
            <a:r>
              <a:rPr lang="sr-Cyrl-CS" sz="4000" b="1" dirty="0" smtClean="0">
                <a:latin typeface="+mj-lt"/>
              </a:rPr>
              <a:t>ТЕРАПИЈА БОЛЕСТИ ГАТРОИНТЕСТИНАЛНОГ ТРАКТА, ЈЕТРЕ, БУБРЕГА И ЕНДОКРИНИХ ЖЛЕЗДА – ЗНАЧАЈ ЗА СТОМАТОЛОГИЈУ</a:t>
            </a:r>
            <a:endParaRPr lang="en-US" sz="4000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</p:spPr>
        <p:txBody>
          <a:bodyPr/>
          <a:lstStyle/>
          <a:p>
            <a:r>
              <a:rPr lang="sr-Cyrl-CS" dirty="0" smtClean="0">
                <a:solidFill>
                  <a:schemeClr val="tx1"/>
                </a:solidFill>
                <a:latin typeface="+mn-lt"/>
              </a:rPr>
              <a:t>проф. др </a:t>
            </a:r>
            <a:r>
              <a:rPr lang="sr-Cyrl-CS" smtClean="0">
                <a:solidFill>
                  <a:schemeClr val="tx1"/>
                </a:solidFill>
                <a:latin typeface="+mn-lt"/>
              </a:rPr>
              <a:t>Слободан </a:t>
            </a:r>
            <a:r>
              <a:rPr lang="sr-Cyrl-CS" smtClean="0">
                <a:solidFill>
                  <a:schemeClr val="tx1"/>
                </a:solidFill>
                <a:latin typeface="+mn-lt"/>
              </a:rPr>
              <a:t>Јанковић</a:t>
            </a:r>
            <a:endParaRPr lang="sr-Cyrl-CS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>
                <a:latin typeface="+mj-lt"/>
              </a:rPr>
              <a:t>Интеракције</a:t>
            </a:r>
            <a:endParaRPr lang="en-US" smtClean="0">
              <a:latin typeface="+mj-lt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Метаболишу се преко ЦИП1А2, ЦИП2Ц9, ЦИП2Д6 и ЦИП3А4, па инхибирају метаболизам многих лекова; то највише чини </a:t>
            </a:r>
            <a:r>
              <a:rPr lang="sr-Cyrl-CS" smtClean="0">
                <a:latin typeface="+mn-lt"/>
              </a:rPr>
              <a:t>циметидин</a:t>
            </a:r>
          </a:p>
          <a:p>
            <a:pPr>
              <a:spcAft>
                <a:spcPts val="600"/>
              </a:spcAft>
              <a:buClr>
                <a:srgbClr val="C00000"/>
              </a:buClr>
              <a:buNone/>
            </a:pPr>
            <a:endParaRPr lang="sr-Cyrl-CS" sz="80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Сви сем фамотидина спречавају метаболизам алкохола у зиду желуца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b="1" smtClean="0">
                <a:latin typeface="+mj-lt"/>
              </a:rPr>
              <a:t>Инхибитори протонске пумпе</a:t>
            </a:r>
            <a:endParaRPr lang="en-US" b="1" smtClean="0">
              <a:latin typeface="+mj-lt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5181600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</a:pPr>
            <a:r>
              <a:rPr lang="sr-Cyrl-CS" sz="2400" b="1" smtClean="0">
                <a:solidFill>
                  <a:srgbClr val="C00000"/>
                </a:solidFill>
                <a:latin typeface="+mn-lt"/>
              </a:rPr>
              <a:t>Омепразол</a:t>
            </a:r>
            <a:r>
              <a:rPr lang="sr-Cyrl-CS" sz="2400" b="1" smtClean="0">
                <a:latin typeface="+mn-lt"/>
              </a:rPr>
              <a:t> </a:t>
            </a:r>
            <a:r>
              <a:rPr lang="sr-Cyrl-CS" sz="2400" smtClean="0">
                <a:latin typeface="+mn-lt"/>
              </a:rPr>
              <a:t>је прототип ове групе лекова. Протонска пумпа је </a:t>
            </a:r>
            <a:r>
              <a:rPr lang="en-US" sz="2400" smtClean="0">
                <a:latin typeface="+mn-lt"/>
              </a:rPr>
              <a:t>H+/K+ </a:t>
            </a:r>
            <a:r>
              <a:rPr lang="en-US" sz="2400" smtClean="0">
                <a:latin typeface="+mn-lt"/>
              </a:rPr>
              <a:t>ATP</a:t>
            </a:r>
            <a:r>
              <a:rPr lang="sr-Cyrl-CS" sz="2400" smtClean="0">
                <a:latin typeface="+mn-lt"/>
              </a:rPr>
              <a:t>-</a:t>
            </a:r>
            <a:r>
              <a:rPr lang="en-US" sz="2400" smtClean="0">
                <a:latin typeface="+mn-lt"/>
              </a:rPr>
              <a:t>a</a:t>
            </a:r>
            <a:r>
              <a:rPr lang="sr-Cyrl-CS" sz="2400" smtClean="0">
                <a:latin typeface="+mn-lt"/>
              </a:rPr>
              <a:t>за, смештена на луминалној мембрани паријеталних ћелија. Инхибитори протонске пумпе се за њу везују иреверзибилно. </a:t>
            </a:r>
          </a:p>
          <a:p>
            <a:pPr marL="609600" indent="-609600" eaLnBrk="1" hangingPunct="1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</a:pPr>
            <a:r>
              <a:rPr lang="sr-Cyrl-CS" sz="2400" smtClean="0">
                <a:latin typeface="+mn-lt"/>
              </a:rPr>
              <a:t>Ови лекови су посебно корисни за лечење </a:t>
            </a:r>
            <a:r>
              <a:rPr lang="en-US" sz="2400" smtClean="0">
                <a:latin typeface="+mn-lt"/>
              </a:rPr>
              <a:t>Zollinger-Ellison</a:t>
            </a:r>
            <a:r>
              <a:rPr lang="sr-Cyrl-CS" sz="2400" smtClean="0">
                <a:latin typeface="+mn-lt"/>
              </a:rPr>
              <a:t>-овог синдрома и гастроезофагеалног рефлукса, јер у тим стањима блокатори </a:t>
            </a:r>
            <a:r>
              <a:rPr lang="sr-Cyrl-CS" sz="2400" smtClean="0">
                <a:latin typeface="+mn-lt"/>
              </a:rPr>
              <a:t>Х</a:t>
            </a:r>
            <a:r>
              <a:rPr lang="sr-Cyrl-CS" sz="2400" baseline="-25000" smtClean="0">
                <a:latin typeface="+mn-lt"/>
              </a:rPr>
              <a:t>2</a:t>
            </a:r>
            <a:r>
              <a:rPr lang="sr-Cyrl-CS" sz="2400" smtClean="0">
                <a:latin typeface="+mn-lt"/>
              </a:rPr>
              <a:t> </a:t>
            </a:r>
            <a:r>
              <a:rPr lang="sr-Cyrl-CS" sz="2400" smtClean="0">
                <a:latin typeface="+mn-lt"/>
              </a:rPr>
              <a:t>рецептора немају задовољавајући ефекат. </a:t>
            </a:r>
          </a:p>
          <a:p>
            <a:pPr marL="609600" indent="-609600" eaLnBrk="1" hangingPunct="1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</a:pPr>
            <a:r>
              <a:rPr lang="sr-Cyrl-CS" sz="2400" smtClean="0">
                <a:latin typeface="+mn-lt"/>
              </a:rPr>
              <a:t>Други лекови из ове групе су пантопразол, лансопразол, есомепразол, рабепразол. </a:t>
            </a:r>
          </a:p>
          <a:p>
            <a:pPr marL="609600" indent="-609600" eaLnBrk="1" hangingPunct="1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</a:pPr>
            <a:r>
              <a:rPr lang="sr-Cyrl-CS" sz="2400" smtClean="0">
                <a:latin typeface="+mn-lt"/>
              </a:rPr>
              <a:t>Дуготрајна примена ових лекова доводи до хипергастринемије и микрополипозе у антруму желуца.</a:t>
            </a:r>
          </a:p>
          <a:p>
            <a:pPr marL="609600" indent="-609600" eaLnBrk="1" hangingPunct="1">
              <a:lnSpc>
                <a:spcPct val="80000"/>
              </a:lnSpc>
              <a:spcAft>
                <a:spcPts val="600"/>
              </a:spcAft>
              <a:buClr>
                <a:srgbClr val="C00000"/>
              </a:buClr>
            </a:pPr>
            <a:r>
              <a:rPr lang="sr-Cyrl-CS" sz="2400" smtClean="0">
                <a:latin typeface="+mn-lt"/>
              </a:rPr>
              <a:t>Код пацова, велике дозе су довеле до појаве карциноидних тумора.</a:t>
            </a:r>
            <a:endParaRPr lang="en-US" sz="2400" smtClean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b="1" smtClean="0">
                <a:latin typeface="+mj-lt"/>
              </a:rPr>
              <a:t>Инхибитори протонске пумпе</a:t>
            </a:r>
            <a:endParaRPr lang="en-US" b="1" smtClean="0">
              <a:latin typeface="+mj-lt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Бензимидазолни прстен у молекулу, слично Х</a:t>
            </a:r>
            <a:r>
              <a:rPr lang="sr-Cyrl-CS" sz="2800" baseline="-25000" smtClean="0">
                <a:latin typeface="+mn-lt"/>
              </a:rPr>
              <a:t>2</a:t>
            </a:r>
            <a:r>
              <a:rPr lang="sr-Cyrl-CS" sz="2800" smtClean="0">
                <a:latin typeface="+mn-lt"/>
              </a:rPr>
              <a:t> блокаторима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Сви се примењују орално, а пантопразол, лансопразол и есомепразол и интравенски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Сви су про-лекови, који се дају у филм-таблетама, да би избегли разградњу у желуцу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То су липофилне слабе базе, које се после апсорпције 1000 пута концентришу у каналикулима паријеталних ћелија, где се и активирају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b="1" smtClean="0">
                <a:latin typeface="+mj-lt"/>
              </a:rPr>
              <a:t>Инхибитори протонске пумпе</a:t>
            </a:r>
            <a:endParaRPr lang="en-US" b="1" smtClean="0">
              <a:latin typeface="+mj-lt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Иреверзибилно инхибирају Х/К пумпу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Применити их на празан желудац, јер храна омета апсорпцију за 50%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Најбоље је око 1 сат пре јела, јер ће се тада поклопити најјача секреција киселине са максималним присуством лека у паријеталним ћелијама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Време полу-елиминације им је само </a:t>
            </a:r>
            <a:r>
              <a:rPr lang="sr-Cyrl-CS" sz="2800" smtClean="0">
                <a:latin typeface="+mn-lt"/>
              </a:rPr>
              <a:t>1,5 часова, </a:t>
            </a:r>
            <a:r>
              <a:rPr lang="sr-Cyrl-CS" sz="2800" smtClean="0">
                <a:latin typeface="+mn-lt"/>
              </a:rPr>
              <a:t>али делују око 24 часа, због иреверзибилне инактивације пумпе</a:t>
            </a:r>
            <a:endParaRPr lang="en-US" sz="2800" smtClean="0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b="1" smtClean="0">
                <a:latin typeface="+mj-lt"/>
              </a:rPr>
              <a:t>Инхибитори протонске пумпе</a:t>
            </a:r>
            <a:endParaRPr lang="en-US" b="1" smtClean="0">
              <a:latin typeface="+mj-lt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Метаболишу се у јетри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Код инсуфицијенције бубрега не треба смањивати дозу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Када се дају интравенски, у прва 2 дана их треба давати у инфузији, јер само тако могу постићи пуну инхибицију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Блокорају 98% секреције киселине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Сви су сличне ефикасности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b="1" smtClean="0">
                <a:latin typeface="+mj-lt"/>
              </a:rPr>
              <a:t>Инхибитори протонске пумпе</a:t>
            </a:r>
            <a:endParaRPr lang="en-US" b="1" smtClean="0">
              <a:latin typeface="+mj-lt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Нежељена дејства:</a:t>
            </a:r>
          </a:p>
          <a:p>
            <a:pPr lvl="2"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Главобоља, пролив и бол у трбуху у 5%</a:t>
            </a:r>
          </a:p>
          <a:p>
            <a:pPr lvl="2"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Смањују </a:t>
            </a:r>
            <a:r>
              <a:rPr lang="sr-Cyrl-CS" sz="2800" smtClean="0">
                <a:latin typeface="+mn-lt"/>
              </a:rPr>
              <a:t>апорпцију витамина Б</a:t>
            </a:r>
            <a:r>
              <a:rPr lang="sr-Cyrl-CS" sz="2800" baseline="-25000" smtClean="0">
                <a:latin typeface="+mn-lt"/>
              </a:rPr>
              <a:t>12</a:t>
            </a:r>
          </a:p>
          <a:p>
            <a:pPr lvl="2"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Већа учесталост цревних и респираторних инфекција</a:t>
            </a:r>
          </a:p>
          <a:p>
            <a:pPr lvl="2"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Хипергастринемија, чије последице нису још познате </a:t>
            </a:r>
            <a:r>
              <a:rPr lang="sr-Cyrl-CS" sz="2800" smtClean="0">
                <a:latin typeface="+mn-lt"/>
              </a:rPr>
              <a:t>(</a:t>
            </a:r>
            <a:r>
              <a:rPr lang="sr-Cyrl-CS" sz="2800" smtClean="0">
                <a:latin typeface="+mn-lt"/>
              </a:rPr>
              <a:t>К</a:t>
            </a:r>
            <a:r>
              <a:rPr lang="sr-Cyrl-CS" sz="2800" smtClean="0">
                <a:latin typeface="+mn-lt"/>
              </a:rPr>
              <a:t>арциноид? </a:t>
            </a:r>
            <a:r>
              <a:rPr lang="sr-Cyrl-CS" sz="2800" smtClean="0">
                <a:latin typeface="+mn-lt"/>
              </a:rPr>
              <a:t>Карцином </a:t>
            </a:r>
            <a:r>
              <a:rPr lang="sr-Cyrl-CS" sz="2800" smtClean="0">
                <a:latin typeface="+mn-lt"/>
              </a:rPr>
              <a:t>колона?)</a:t>
            </a:r>
            <a:endParaRPr lang="sr-Cyrl-CS" sz="2800" smtClean="0"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4000" smtClean="0">
                <a:latin typeface="+mj-lt"/>
              </a:rPr>
              <a:t>Интеракције инхибитора протонске пумпе са другим лековима</a:t>
            </a:r>
            <a:endParaRPr lang="en-US" sz="4000" smtClean="0">
              <a:latin typeface="+mj-lt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8006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Ометају апсорпцију лекова којима је потребан низак </a:t>
            </a:r>
            <a:r>
              <a:rPr lang="sr-Latn-CS" smtClean="0">
                <a:latin typeface="+mn-lt"/>
              </a:rPr>
              <a:t>pH</a:t>
            </a:r>
            <a:r>
              <a:rPr lang="sr-Cyrl-CS" smtClean="0">
                <a:latin typeface="+mn-lt"/>
              </a:rPr>
              <a:t>: </a:t>
            </a:r>
            <a:r>
              <a:rPr lang="sr-Cyrl-CS" smtClean="0">
                <a:latin typeface="+mn-lt"/>
              </a:rPr>
              <a:t>кетоконазола, дигоксина и др.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Метаболишу се преко ЦИП2Ц19 и ЦИП3А4, па могу инхибирати метаболизам кумарина, диазепама и фенитоина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Лансопразол може да убрза </a:t>
            </a:r>
            <a:r>
              <a:rPr lang="sr-Cyrl-CS" smtClean="0">
                <a:latin typeface="+mn-lt"/>
              </a:rPr>
              <a:t>елиминацију </a:t>
            </a:r>
            <a:r>
              <a:rPr lang="sr-Cyrl-CS" smtClean="0">
                <a:latin typeface="+mn-lt"/>
              </a:rPr>
              <a:t>теофилина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smtClean="0">
                <a:latin typeface="+mj-lt"/>
              </a:rPr>
              <a:t>Гастро-езофагеални рефлукс</a:t>
            </a:r>
            <a:endParaRPr lang="en-US" b="1" smtClean="0">
              <a:latin typeface="+mj-lt"/>
            </a:endParaRPr>
          </a:p>
        </p:txBody>
      </p:sp>
      <p:sp>
        <p:nvSpPr>
          <p:cNvPr id="21507" name="Content Placeholder 5"/>
          <p:cNvSpPr>
            <a:spLocks noGrp="1"/>
          </p:cNvSpPr>
          <p:nvPr>
            <p:ph idx="1"/>
          </p:nvPr>
        </p:nvSpPr>
        <p:spPr>
          <a:xfrm>
            <a:off x="457200" y="2057400"/>
            <a:ext cx="8686800" cy="4068763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3600" smtClean="0">
                <a:latin typeface="+mn-lt"/>
              </a:rPr>
              <a:t>Јавља се код око 15% одраслих </a:t>
            </a:r>
            <a:r>
              <a:rPr lang="sr-Cyrl-CS" sz="3600" smtClean="0">
                <a:latin typeface="+mn-lt"/>
              </a:rPr>
              <a:t>особа</a:t>
            </a:r>
          </a:p>
          <a:p>
            <a:pPr eaLnBrk="1" hangingPunct="1">
              <a:buNone/>
            </a:pPr>
            <a:endParaRPr lang="sr-Cyrl-CS" sz="3600" smtClean="0">
              <a:latin typeface="+mn-lt"/>
            </a:endParaRPr>
          </a:p>
          <a:p>
            <a:pPr eaLnBrk="1" hangingPunct="1"/>
            <a:r>
              <a:rPr lang="sr-Cyrl-CS" sz="3600" smtClean="0">
                <a:latin typeface="+mn-lt"/>
              </a:rPr>
              <a:t>Садржај желуца се враћа у езофагус због лоше функције гастроезофагеалног споја</a:t>
            </a:r>
            <a:endParaRPr lang="en-US" sz="3600" smtClean="0"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+mj-lt"/>
              </a:rPr>
              <a:t>Узроци рефлукса</a:t>
            </a:r>
            <a:endParaRPr lang="en-US" smtClean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54102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buFont typeface="Symbol" pitchFamily="18" charset="2"/>
              <a:buChar char="·"/>
              <a:defRPr/>
            </a:pPr>
            <a:r>
              <a:rPr lang="sr-Cyrl-CS" sz="3300" dirty="0" smtClean="0">
                <a:latin typeface="+mn-lt"/>
              </a:rPr>
              <a:t>Слабост доњег езофагеалног сфинктера, код:</a:t>
            </a:r>
          </a:p>
          <a:p>
            <a:pPr lvl="2" eaLnBrk="1" fontAlgn="auto" hangingPunct="1">
              <a:spcAft>
                <a:spcPts val="600"/>
              </a:spcAft>
              <a:buClr>
                <a:srgbClr val="C00000"/>
              </a:buClr>
              <a:buFont typeface="MS Mincho" pitchFamily="49" charset="-128"/>
              <a:buChar char="*"/>
              <a:defRPr/>
            </a:pPr>
            <a:r>
              <a:rPr lang="sr-Cyrl-CS" sz="3100" dirty="0" smtClean="0">
                <a:latin typeface="+mn-lt"/>
              </a:rPr>
              <a:t>Склеродерме</a:t>
            </a:r>
          </a:p>
          <a:p>
            <a:pPr lvl="2" eaLnBrk="1" fontAlgn="auto" hangingPunct="1">
              <a:spcAft>
                <a:spcPts val="600"/>
              </a:spcAft>
              <a:buClr>
                <a:srgbClr val="C00000"/>
              </a:buClr>
              <a:buFont typeface="MS Mincho" pitchFamily="49" charset="-128"/>
              <a:buChar char="*"/>
              <a:defRPr/>
            </a:pPr>
            <a:r>
              <a:rPr lang="sr-Cyrl-CS" sz="3100" smtClean="0">
                <a:latin typeface="+mn-lt"/>
              </a:rPr>
              <a:t>Трудноће</a:t>
            </a:r>
          </a:p>
          <a:p>
            <a:pPr lvl="2" eaLnBrk="1" fontAlgn="auto" hangingPunct="1">
              <a:spcAft>
                <a:spcPts val="600"/>
              </a:spcAft>
              <a:buClr>
                <a:srgbClr val="C00000"/>
              </a:buClr>
              <a:buFont typeface="MS Mincho" pitchFamily="49" charset="-128"/>
              <a:buChar char="*"/>
              <a:defRPr/>
            </a:pPr>
            <a:r>
              <a:rPr lang="sr-Cyrl-CS" sz="3100" smtClean="0">
                <a:latin typeface="+mn-lt"/>
              </a:rPr>
              <a:t>Пушења</a:t>
            </a:r>
            <a:endParaRPr lang="sr-Cyrl-CS" sz="3100" dirty="0" smtClean="0">
              <a:latin typeface="+mn-lt"/>
            </a:endParaRPr>
          </a:p>
          <a:p>
            <a:pPr lvl="2" eaLnBrk="1" fontAlgn="auto" hangingPunct="1">
              <a:spcAft>
                <a:spcPts val="600"/>
              </a:spcAft>
              <a:buClr>
                <a:srgbClr val="C00000"/>
              </a:buClr>
              <a:buFont typeface="MS Mincho" pitchFamily="49" charset="-128"/>
              <a:buChar char="*"/>
              <a:defRPr/>
            </a:pPr>
            <a:r>
              <a:rPr lang="sr-Cyrl-CS" sz="3100" dirty="0" smtClean="0">
                <a:latin typeface="+mn-lt"/>
              </a:rPr>
              <a:t>Примене антихолинергичких лекова</a:t>
            </a:r>
          </a:p>
          <a:p>
            <a:pPr lvl="2" eaLnBrk="1" fontAlgn="auto" hangingPunct="1">
              <a:spcAft>
                <a:spcPts val="600"/>
              </a:spcAft>
              <a:buClr>
                <a:srgbClr val="C00000"/>
              </a:buClr>
              <a:buFont typeface="MS Mincho" pitchFamily="49" charset="-128"/>
              <a:buChar char="*"/>
              <a:defRPr/>
            </a:pPr>
            <a:r>
              <a:rPr lang="sr-Cyrl-CS" sz="3100" smtClean="0">
                <a:latin typeface="+mn-lt"/>
              </a:rPr>
              <a:t>Примена </a:t>
            </a:r>
            <a:r>
              <a:rPr lang="sr-Cyrl-CS" sz="3100" smtClean="0">
                <a:latin typeface="+mn-lt"/>
              </a:rPr>
              <a:t>бета агониста</a:t>
            </a:r>
            <a:r>
              <a:rPr lang="sr-Cyrl-CS" sz="3100" dirty="0" smtClean="0">
                <a:latin typeface="+mn-lt"/>
              </a:rPr>
              <a:t>, аминофилина, нитрата, блокатора канала </a:t>
            </a:r>
            <a:r>
              <a:rPr lang="sr-Cyrl-CS" sz="3100" smtClean="0">
                <a:latin typeface="+mn-lt"/>
              </a:rPr>
              <a:t>за </a:t>
            </a:r>
            <a:r>
              <a:rPr lang="sr-Cyrl-CS" sz="3100" smtClean="0">
                <a:latin typeface="+mn-lt"/>
              </a:rPr>
              <a:t>калцијум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buFont typeface="Symbol" pitchFamily="18" charset="2"/>
              <a:buChar char="·"/>
              <a:defRPr/>
            </a:pPr>
            <a:r>
              <a:rPr lang="sr-Cyrl-CS" sz="3300" smtClean="0">
                <a:latin typeface="+mn-lt"/>
              </a:rPr>
              <a:t>Повећан волумен желудачног садржаја (после оброка, код опструкције пилоруса)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buFont typeface="Symbol" pitchFamily="18" charset="2"/>
              <a:buChar char="·"/>
              <a:defRPr/>
            </a:pPr>
            <a:r>
              <a:rPr lang="sr-Cyrl-CS" sz="3300" smtClean="0">
                <a:latin typeface="+mn-lt"/>
              </a:rPr>
              <a:t>Повећан </a:t>
            </a:r>
            <a:r>
              <a:rPr lang="sr-Cyrl-CS" sz="3300" dirty="0" smtClean="0">
                <a:latin typeface="+mn-lt"/>
              </a:rPr>
              <a:t>притисак у желуцу (гојазност, трудноћа, асцит, одећа која стеже)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buFont typeface="Symbol" pitchFamily="18" charset="2"/>
              <a:buChar char="·"/>
              <a:defRPr/>
            </a:pPr>
            <a:r>
              <a:rPr lang="sr-Cyrl-CS" sz="3300" dirty="0" smtClean="0">
                <a:latin typeface="+mn-lt"/>
              </a:rPr>
              <a:t>Близина желудачног садржаја гастроезофагеалном споју (при лежању, при савијању, хијатус хернија)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+mj-lt"/>
              </a:rPr>
              <a:t>Последице рефлукса</a:t>
            </a:r>
            <a:endParaRPr lang="en-US" smtClean="0">
              <a:latin typeface="+mj-lt"/>
            </a:endParaRPr>
          </a:p>
        </p:txBody>
      </p:sp>
      <p:sp>
        <p:nvSpPr>
          <p:cNvPr id="23555" name="Content Placeholder 5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6482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Упала слузокоже једњака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Фиброза и стриктура код око 10%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Метаплазија плочасто-слојевитог епитела једњака у цилиндричан интестинални епител: Баретов езофагус, који предиспонира за настанак карцинома једњака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057400"/>
            <a:ext cx="7772400" cy="3711575"/>
          </a:xfrm>
        </p:spPr>
        <p:txBody>
          <a:bodyPr>
            <a:noAutofit/>
          </a:bodyPr>
          <a:lstStyle/>
          <a:p>
            <a:pPr algn="ctr"/>
            <a:r>
              <a:rPr lang="sr-Cyrl-CS" sz="3600" dirty="0" smtClean="0">
                <a:latin typeface="+mn-lt"/>
              </a:rPr>
              <a:t>Рефлукс езофагитис и пептички улкус – терапија и значај за третман стоматолошких пацијената</a:t>
            </a:r>
            <a:endParaRPr lang="en-US" sz="3600" dirty="0"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+mj-lt"/>
              </a:rPr>
              <a:t>Симптоматологија</a:t>
            </a:r>
            <a:endParaRPr lang="en-US" smtClean="0">
              <a:latin typeface="+mj-lt"/>
            </a:endParaRP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Горушица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Бол иза грудне кости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Кашаљ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Јутарња промуклост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Отежано гутање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Упала респираторних путева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+mj-lt"/>
              </a:rPr>
              <a:t>Дијагностика</a:t>
            </a:r>
            <a:endParaRPr lang="en-US" smtClean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Езофагоскопија са биопсијом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Езофагографија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Бернштајнов тест – </a:t>
            </a:r>
            <a:r>
              <a:rPr lang="sr-Cyrl-CS" smtClean="0">
                <a:latin typeface="+mn-lt"/>
              </a:rPr>
              <a:t>инфузија </a:t>
            </a:r>
            <a:r>
              <a:rPr lang="en-US" smtClean="0">
                <a:latin typeface="+mn-lt"/>
              </a:rPr>
              <a:t>0</a:t>
            </a:r>
            <a:r>
              <a:rPr lang="sr-Cyrl-CS" smtClean="0">
                <a:latin typeface="+mn-lt"/>
              </a:rPr>
              <a:t>,</a:t>
            </a:r>
            <a:r>
              <a:rPr lang="en-US" smtClean="0">
                <a:latin typeface="+mn-lt"/>
              </a:rPr>
              <a:t>1 </a:t>
            </a:r>
            <a:r>
              <a:rPr lang="en-US" dirty="0" smtClean="0">
                <a:latin typeface="+mn-lt"/>
              </a:rPr>
              <a:t>N </a:t>
            </a:r>
            <a:r>
              <a:rPr lang="en-US" dirty="0" err="1" smtClean="0">
                <a:latin typeface="+mn-lt"/>
              </a:rPr>
              <a:t>HCl</a:t>
            </a:r>
            <a:r>
              <a:rPr lang="sr-Cyrl-CS" dirty="0" smtClean="0">
                <a:latin typeface="+mn-lt"/>
              </a:rPr>
              <a:t> у езофагус изазива бол ако постоји рефлуксна болест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24-часовно </a:t>
            </a:r>
            <a:r>
              <a:rPr lang="sr-Cyrl-CS" smtClean="0">
                <a:latin typeface="+mn-lt"/>
              </a:rPr>
              <a:t>праћење </a:t>
            </a:r>
            <a:r>
              <a:rPr lang="sr-Latn-CS" smtClean="0">
                <a:latin typeface="+mn-lt"/>
              </a:rPr>
              <a:t>pH</a:t>
            </a:r>
            <a:r>
              <a:rPr lang="sr-Cyrl-CS" smtClean="0">
                <a:latin typeface="+mn-lt"/>
              </a:rPr>
              <a:t> </a:t>
            </a:r>
            <a:r>
              <a:rPr lang="sr-Cyrl-CS" dirty="0" smtClean="0">
                <a:latin typeface="+mn-lt"/>
              </a:rPr>
              <a:t>у једњаку и фаринксу</a:t>
            </a:r>
            <a:endParaRPr lang="en-US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+mj-lt"/>
              </a:rPr>
              <a:t>Лечење</a:t>
            </a:r>
            <a:endParaRPr lang="en-US" smtClean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Циљеви лечења: отклонити симптоме, излечити ерозивни езофагитис и спречити компликације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Нормализација телесне тежине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Подигнуто узглавље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Престанак пушења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Престанак уношења масне хране, чоколаде, кафе, алкохола, ментол бомбона, сока од поморанџе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Престанак уношења много течности са храном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Избацити лекове који доводе до релаксације сфинктера</a:t>
            </a:r>
            <a:endParaRPr lang="en-US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latin typeface="+mj-lt"/>
              </a:rPr>
              <a:t>Нежељена дејства антисекреторне терапије</a:t>
            </a:r>
            <a:endParaRPr lang="en-US" dirty="0" smtClean="0">
              <a:latin typeface="+mj-lt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Хипергастринемија (не повећава ризик од карциноида или тумора желуца)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Отежана апсорпција витамина Б</a:t>
            </a:r>
            <a:r>
              <a:rPr lang="sr-Cyrl-CS" baseline="-25000" smtClean="0">
                <a:latin typeface="+mn-lt"/>
              </a:rPr>
              <a:t>12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Ако терапија лековима не успе, ради се </a:t>
            </a:r>
            <a:r>
              <a:rPr lang="sr-Cyrl-CS" smtClean="0">
                <a:latin typeface="+mn-lt"/>
              </a:rPr>
              <a:t>фундопликација</a:t>
            </a:r>
            <a:endParaRPr lang="sr-Cyrl-CS" smtClean="0">
              <a:latin typeface="+mn-lt"/>
            </a:endParaRP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smtClean="0">
                <a:latin typeface="+mj-lt"/>
              </a:rPr>
              <a:t>Хеликобактер</a:t>
            </a:r>
            <a:endParaRPr lang="en-US" b="1" smtClean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Грам-негативни, микроаерофилни штапић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Налази се испод мукозног слоја, закачен за епителне ћелије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Пре свега је присутан у антруму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Облика је </a:t>
            </a:r>
            <a:r>
              <a:rPr lang="sr-Cyrl-CS" smtClean="0">
                <a:latin typeface="+mn-lt"/>
              </a:rPr>
              <a:t>слова </a:t>
            </a:r>
            <a:r>
              <a:rPr lang="sr-Latn-CS" smtClean="0">
                <a:latin typeface="+mn-lt"/>
              </a:rPr>
              <a:t>S</a:t>
            </a:r>
            <a:r>
              <a:rPr lang="sr-Cyrl-CS" smtClean="0">
                <a:latin typeface="+mn-lt"/>
              </a:rPr>
              <a:t>, </a:t>
            </a:r>
            <a:r>
              <a:rPr lang="sr-Cyrl-CS" dirty="0" smtClean="0">
                <a:latin typeface="+mn-lt"/>
              </a:rPr>
              <a:t>и има више флагела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Може да пређе у кокоидну форму, у којој преживљава неповољне услове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smtClean="0">
                <a:latin typeface="+mj-lt"/>
              </a:rPr>
              <a:t>Хеликобактер</a:t>
            </a:r>
            <a:endParaRPr lang="en-US" b="1" smtClean="0">
              <a:latin typeface="+mj-lt"/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У развијеним земљама 20-50% особа има хеликобактер, а у неразвијеним и до 80%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Преноси се феко-оралним и орално-оралним путем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Слаба хигијена је повезана са већим процентом инфекције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Среће се код 90% особа са дуоденалним улкусом и 30-60% особа са улкусом желуца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4800" smtClean="0">
                <a:latin typeface="+mj-lt"/>
              </a:rPr>
              <a:t>Шта хеликобактер изазива?</a:t>
            </a:r>
            <a:endParaRPr lang="en-US" sz="4800" smtClean="0">
              <a:latin typeface="+mj-lt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3600" smtClean="0">
                <a:latin typeface="+mn-lt"/>
              </a:rPr>
              <a:t>Улкус желуца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3600" smtClean="0">
                <a:latin typeface="+mn-lt"/>
              </a:rPr>
              <a:t>Улкус дуоденума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3600" smtClean="0">
                <a:latin typeface="+mn-lt"/>
              </a:rPr>
              <a:t>Гастрични МАЛТ лимфом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3600" smtClean="0">
                <a:latin typeface="+mn-lt"/>
              </a:rPr>
              <a:t>Карцином желуца</a:t>
            </a:r>
            <a:endParaRPr lang="en-US" sz="3600" smtClean="0"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4800" smtClean="0">
                <a:latin typeface="+mj-lt"/>
              </a:rPr>
              <a:t>Инвазивни тестови</a:t>
            </a:r>
            <a:endParaRPr lang="en-US" sz="4800" smtClean="0">
              <a:latin typeface="+mj-lt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Уреаза тест – биоптат антралне слузнице се стави у гел који садржи уреу и индикатор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Хистолошки преглед – бојење бактерије са бојом Гимза или сребром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Култивисање узорка слузокоже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4800" smtClean="0">
                <a:latin typeface="+mj-lt"/>
              </a:rPr>
              <a:t>Неинвазивни тестови</a:t>
            </a:r>
            <a:endParaRPr lang="en-US" sz="4800" smtClean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Уреа тест у издахнитом ваздуху – пацијент попије раствор са обележеном уреом са </a:t>
            </a:r>
            <a:r>
              <a:rPr lang="sr-Cyrl-CS" baseline="30000" dirty="0" smtClean="0">
                <a:latin typeface="+mn-lt"/>
              </a:rPr>
              <a:t>14</a:t>
            </a:r>
            <a:r>
              <a:rPr lang="sr-Cyrl-CS" dirty="0" smtClean="0">
                <a:latin typeface="+mn-lt"/>
              </a:rPr>
              <a:t>С или </a:t>
            </a:r>
            <a:r>
              <a:rPr lang="sr-Cyrl-CS" baseline="30000" dirty="0" smtClean="0">
                <a:latin typeface="+mn-lt"/>
              </a:rPr>
              <a:t>13</a:t>
            </a:r>
            <a:r>
              <a:rPr lang="sr-Cyrl-CS" dirty="0" smtClean="0">
                <a:latin typeface="+mn-lt"/>
              </a:rPr>
              <a:t>С; ако има хеликобактера, његова уреаза разложи уреу, па се обележени угљеник угради у СО</a:t>
            </a:r>
            <a:r>
              <a:rPr lang="sr-Cyrl-CS" baseline="-25000" dirty="0" smtClean="0">
                <a:latin typeface="+mn-lt"/>
              </a:rPr>
              <a:t>2</a:t>
            </a:r>
            <a:r>
              <a:rPr lang="sr-Cyrl-CS" dirty="0" smtClean="0">
                <a:latin typeface="+mn-lt"/>
              </a:rPr>
              <a:t>, и нађе у издахнутом ваздуху 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Доказивање антигена хеликобактера у столици</a:t>
            </a:r>
          </a:p>
          <a:p>
            <a:pPr eaLnBrk="1" fontAlgn="auto" hangingPunct="1">
              <a:spcAft>
                <a:spcPts val="600"/>
              </a:spcAft>
              <a:buClr>
                <a:srgbClr val="C00000"/>
              </a:buClr>
              <a:defRPr/>
            </a:pPr>
            <a:r>
              <a:rPr lang="sr-Cyrl-CS" dirty="0" smtClean="0">
                <a:latin typeface="+mn-lt"/>
              </a:rPr>
              <a:t>Доказивање антитела у серуму </a:t>
            </a:r>
            <a:endParaRPr lang="en-US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4800" smtClean="0">
                <a:latin typeface="+mj-lt"/>
              </a:rPr>
              <a:t>Када </a:t>
            </a:r>
            <a:r>
              <a:rPr lang="sr-Cyrl-CS" sz="4800" smtClean="0">
                <a:latin typeface="+mj-lt"/>
              </a:rPr>
              <a:t>радити</a:t>
            </a:r>
            <a:r>
              <a:rPr lang="sr-Latn-CS" sz="4800" smtClean="0">
                <a:latin typeface="+mj-lt"/>
              </a:rPr>
              <a:t> </a:t>
            </a:r>
            <a:r>
              <a:rPr lang="sr-Cyrl-CS" sz="4800" smtClean="0">
                <a:latin typeface="+mj-lt"/>
              </a:rPr>
              <a:t>тестове</a:t>
            </a:r>
            <a:endParaRPr lang="en-US" sz="4800" smtClean="0">
              <a:latin typeface="+mj-lt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Тестове не радити пре истека 4 недеље од престанка антибиотске терапије, јер ће дати лажно негативан резултат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Серолошки тест се понавља тек после 6 месеци од краја терапије, јер ниво антитела споро опада у крви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smtClean="0">
                <a:latin typeface="+mj-lt"/>
              </a:rPr>
              <a:t>Антациди</a:t>
            </a:r>
            <a:endParaRPr lang="en-US" b="1" smtClean="0">
              <a:latin typeface="+mj-lt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458200" cy="54864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 b="1" smtClean="0">
                <a:latin typeface="+mn-lt"/>
              </a:rPr>
              <a:t>Антациди </a:t>
            </a:r>
            <a:r>
              <a:rPr lang="sr-Cyrl-CS" sz="2400" smtClean="0">
                <a:latin typeface="+mn-lt"/>
              </a:rPr>
              <a:t>су једноставни лекови који реагују са протонима у лумену желуца. Антациди који садрже алуминијум стимулишу </a:t>
            </a:r>
            <a:r>
              <a:rPr lang="sr-Cyrl-CS" sz="2400" smtClean="0">
                <a:latin typeface="+mn-lt"/>
              </a:rPr>
              <a:t>заштитне </a:t>
            </a:r>
            <a:r>
              <a:rPr lang="sr-Cyrl-CS" sz="2400" smtClean="0">
                <a:latin typeface="+mn-lt"/>
              </a:rPr>
              <a:t>функције желудачне </a:t>
            </a:r>
            <a:r>
              <a:rPr lang="sr-Cyrl-CS" sz="2400" smtClean="0">
                <a:latin typeface="+mn-lt"/>
              </a:rPr>
              <a:t>слузокоже</a:t>
            </a:r>
            <a:r>
              <a:rPr lang="sr-Cyrl-CS" sz="2400" smtClean="0">
                <a:latin typeface="+mn-lt"/>
              </a:rPr>
              <a:t>. Они ефикасно смањују учесталост рецидива </a:t>
            </a:r>
            <a:r>
              <a:rPr lang="sr-Cyrl-CS" sz="2400" smtClean="0">
                <a:latin typeface="+mn-lt"/>
              </a:rPr>
              <a:t>пептичког </a:t>
            </a:r>
            <a:r>
              <a:rPr lang="sr-Cyrl-CS" sz="2400" smtClean="0">
                <a:latin typeface="+mn-lt"/>
              </a:rPr>
              <a:t>улкуса ако се узимају </a:t>
            </a:r>
            <a:r>
              <a:rPr lang="sr-Cyrl-CS" sz="2400" smtClean="0">
                <a:latin typeface="+mn-lt"/>
              </a:rPr>
              <a:t>редовно, </a:t>
            </a:r>
            <a:r>
              <a:rPr lang="sr-Cyrl-CS" sz="2400" smtClean="0">
                <a:latin typeface="+mn-lt"/>
              </a:rPr>
              <a:t>у довољно великим дозама</a:t>
            </a:r>
            <a:r>
              <a:rPr lang="sr-Cyrl-CS" sz="2400" smtClean="0">
                <a:latin typeface="+mn-lt"/>
              </a:rPr>
              <a:t>.</a:t>
            </a: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None/>
            </a:pPr>
            <a:endParaRPr lang="sr-Cyrl-CS" sz="2400" smtClean="0">
              <a:latin typeface="+mn-lt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 smtClean="0">
                <a:latin typeface="+mn-lt"/>
              </a:rPr>
              <a:t>Најпопуларнији </a:t>
            </a:r>
            <a:r>
              <a:rPr lang="sr-Cyrl-CS" sz="2400" smtClean="0">
                <a:latin typeface="+mn-lt"/>
              </a:rPr>
              <a:t>антациди су </a:t>
            </a:r>
            <a:r>
              <a:rPr lang="sr-Cyrl-CS" sz="2400" smtClean="0">
                <a:latin typeface="+mn-lt"/>
              </a:rPr>
              <a:t>магнезијум-хидроксид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smtClean="0">
                <a:latin typeface="+mn-lt"/>
              </a:rPr>
              <a:t>(Mg[OH]</a:t>
            </a:r>
            <a:r>
              <a:rPr lang="en-US" sz="2400" baseline="-25000" smtClean="0">
                <a:latin typeface="+mn-lt"/>
              </a:rPr>
              <a:t>2</a:t>
            </a:r>
            <a:r>
              <a:rPr lang="en-US" sz="2400" smtClean="0">
                <a:latin typeface="+mn-lt"/>
              </a:rPr>
              <a:t>) </a:t>
            </a:r>
            <a:r>
              <a:rPr lang="sr-Cyrl-CS" sz="2400" smtClean="0">
                <a:latin typeface="+mn-lt"/>
              </a:rPr>
              <a:t>и алуминијум хидроксид</a:t>
            </a:r>
            <a:r>
              <a:rPr lang="en-US" sz="2400" b="1" smtClean="0">
                <a:latin typeface="+mn-lt"/>
              </a:rPr>
              <a:t> </a:t>
            </a:r>
            <a:r>
              <a:rPr lang="en-US" sz="2400" smtClean="0">
                <a:latin typeface="+mn-lt"/>
              </a:rPr>
              <a:t>(A</a:t>
            </a:r>
            <a:r>
              <a:rPr lang="sr-Latn-CS" sz="2400" smtClean="0">
                <a:latin typeface="+mn-lt"/>
              </a:rPr>
              <a:t>l</a:t>
            </a:r>
            <a:r>
              <a:rPr lang="en-US" sz="2400" smtClean="0">
                <a:latin typeface="+mn-lt"/>
              </a:rPr>
              <a:t>[OH]</a:t>
            </a:r>
            <a:r>
              <a:rPr lang="sr-Cyrl-CS" sz="2400" baseline="-25000" smtClean="0">
                <a:latin typeface="+mn-lt"/>
              </a:rPr>
              <a:t>3</a:t>
            </a:r>
            <a:r>
              <a:rPr lang="en-US" sz="2400" smtClean="0">
                <a:latin typeface="+mn-lt"/>
              </a:rPr>
              <a:t>). </a:t>
            </a:r>
            <a:r>
              <a:rPr lang="sr-Cyrl-CS" sz="2400" smtClean="0">
                <a:latin typeface="+mn-lt"/>
              </a:rPr>
              <a:t>Ови лекови се готово не апсорбују из гастроинтестиналног тракта. Магнезијум хидроксид делује лаксантно, а алуминијум хидроксид изазива опстипацију. Зато се често примењују у комбинацији. </a:t>
            </a:r>
            <a:endParaRPr lang="sr-Cyrl-CS" sz="2400" smtClean="0">
              <a:latin typeface="+mn-lt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None/>
            </a:pPr>
            <a:endParaRPr lang="sr-Cyrl-CS" sz="2400" smtClean="0">
              <a:latin typeface="+mn-lt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400" smtClean="0">
                <a:latin typeface="+mn-lt"/>
              </a:rPr>
              <a:t>Калцијум карбонат и натријум бикарбонат се апсорбују из гастроинтестиналног тракта. Због тога се ређе користе од претходна два антацида.</a:t>
            </a:r>
            <a:endParaRPr lang="en-US" sz="2400" smtClean="0">
              <a:latin typeface="+mn-l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latin typeface="+mj-lt"/>
              </a:rPr>
              <a:t>Нежељена дејства ерадикационе терапије</a:t>
            </a:r>
            <a:endParaRPr lang="en-US" dirty="0" smtClean="0">
              <a:latin typeface="+mj-lt"/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10600" cy="47244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Бизмут изазива црне столице, опстипацију и црн језик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Амоксицилин изазива псеудомембранозни колитис у око 1%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Амоксицилин изазива и пролив, мучнину, повраћање, оспу, алергију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Тетрациклини изазивају оспу, ретко оштећење јетре и алергију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362200"/>
            <a:ext cx="7772400" cy="2339975"/>
          </a:xfrm>
        </p:spPr>
        <p:txBody>
          <a:bodyPr>
            <a:normAutofit/>
          </a:bodyPr>
          <a:lstStyle/>
          <a:p>
            <a:pPr algn="ctr"/>
            <a:r>
              <a:rPr lang="sr-Cyrl-CS" sz="4400" dirty="0" smtClean="0">
                <a:latin typeface="+mj-lt"/>
              </a:rPr>
              <a:t>Стоматолошки третман пацијента са инсуфицијенцијом јетре</a:t>
            </a:r>
            <a:endParaRPr lang="en-US" sz="4400" dirty="0">
              <a:latin typeface="+mj-l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 smtClean="0">
                <a:latin typeface="+mj-lt"/>
              </a:rPr>
              <a:t>Проблеми при стоматолошким интервенцијама: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534400" cy="47244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3600" dirty="0" err="1" smtClean="0">
                <a:latin typeface="+mn-lt"/>
              </a:rPr>
              <a:t>склоност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постинтервенцијском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крварењу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због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смањене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синтезе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фактора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коагулације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smtClean="0">
                <a:latin typeface="+mn-lt"/>
              </a:rPr>
              <a:t>у </a:t>
            </a:r>
            <a:r>
              <a:rPr lang="en-US" sz="3600" smtClean="0">
                <a:latin typeface="+mn-lt"/>
              </a:rPr>
              <a:t>јетри</a:t>
            </a:r>
            <a:endParaRPr lang="sr-Cyrl-CS" sz="36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3600" dirty="0" err="1" smtClean="0">
                <a:latin typeface="+mn-lt"/>
              </a:rPr>
              <a:t>успорен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метаболизам</a:t>
            </a:r>
            <a:r>
              <a:rPr lang="en-US" sz="3600" dirty="0" smtClean="0">
                <a:latin typeface="+mn-lt"/>
              </a:rPr>
              <a:t> и </a:t>
            </a:r>
            <a:r>
              <a:rPr lang="en-US" sz="3600" dirty="0" err="1" smtClean="0">
                <a:latin typeface="+mn-lt"/>
              </a:rPr>
              <a:t>екскреција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err="1" smtClean="0">
                <a:latin typeface="+mn-lt"/>
              </a:rPr>
              <a:t>неких</a:t>
            </a:r>
            <a:r>
              <a:rPr lang="en-US" sz="3600" smtClean="0">
                <a:latin typeface="+mn-lt"/>
              </a:rPr>
              <a:t> </a:t>
            </a:r>
            <a:r>
              <a:rPr lang="en-US" sz="3600" smtClean="0">
                <a:latin typeface="+mn-lt"/>
              </a:rPr>
              <a:t>лекова</a:t>
            </a:r>
            <a:endParaRPr lang="sr-Cyrl-CS" sz="36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3600" dirty="0" err="1" smtClean="0">
                <a:latin typeface="+mn-lt"/>
              </a:rPr>
              <a:t>могућност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да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се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стоматолог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зарази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вирусима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хепатитиса</a:t>
            </a:r>
            <a:r>
              <a:rPr lang="en-US" sz="3600" dirty="0" smtClean="0">
                <a:latin typeface="+mn-lt"/>
              </a:rPr>
              <a:t> Б, Ц </a:t>
            </a:r>
            <a:r>
              <a:rPr lang="en-US" sz="3600" err="1" smtClean="0">
                <a:latin typeface="+mn-lt"/>
              </a:rPr>
              <a:t>или</a:t>
            </a:r>
            <a:r>
              <a:rPr lang="en-US" sz="3600" smtClean="0">
                <a:latin typeface="+mn-lt"/>
              </a:rPr>
              <a:t> </a:t>
            </a:r>
            <a:r>
              <a:rPr lang="en-US" sz="3600" smtClean="0">
                <a:latin typeface="+mn-lt"/>
              </a:rPr>
              <a:t>Д</a:t>
            </a:r>
            <a:endParaRPr lang="en-US" sz="3600" dirty="0">
              <a:latin typeface="+mn-l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>
                <a:latin typeface="+mj-lt"/>
              </a:rPr>
              <a:t>Шта урадити пре интервенције у ординацији?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latin typeface="+mn-lt"/>
              </a:rPr>
              <a:t>(1) </a:t>
            </a:r>
            <a:r>
              <a:rPr lang="en-US" dirty="0" err="1" smtClean="0">
                <a:latin typeface="+mn-lt"/>
              </a:rPr>
              <a:t>провери</a:t>
            </a:r>
            <a:r>
              <a:rPr lang="sr-Cyrl-CS" dirty="0" smtClean="0">
                <a:latin typeface="+mn-lt"/>
              </a:rPr>
              <a:t>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болује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од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хепатитиса</a:t>
            </a:r>
            <a:r>
              <a:rPr lang="en-US" dirty="0" smtClean="0">
                <a:latin typeface="+mn-lt"/>
              </a:rPr>
              <a:t> Б, Ц </a:t>
            </a:r>
            <a:r>
              <a:rPr lang="en-US" dirty="0" err="1" smtClean="0">
                <a:latin typeface="+mn-lt"/>
              </a:rPr>
              <a:t>или</a:t>
            </a:r>
            <a:r>
              <a:rPr lang="en-US" dirty="0" smtClean="0">
                <a:latin typeface="+mn-lt"/>
              </a:rPr>
              <a:t> Д, и </a:t>
            </a:r>
            <a:r>
              <a:rPr lang="en-US" dirty="0" err="1" smtClean="0">
                <a:latin typeface="+mn-lt"/>
              </a:rPr>
              <a:t>ако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је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тако </a:t>
            </a:r>
            <a:r>
              <a:rPr lang="en-US" dirty="0" err="1" smtClean="0">
                <a:latin typeface="+mn-lt"/>
              </a:rPr>
              <a:t>предуз</a:t>
            </a:r>
            <a:r>
              <a:rPr lang="sr-Cyrl-CS" smtClean="0">
                <a:latin typeface="+mn-lt"/>
              </a:rPr>
              <a:t>ети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ригор</a:t>
            </a:r>
            <a:r>
              <a:rPr lang="sr-Latn-CS" smtClean="0">
                <a:latin typeface="+mn-lt"/>
              </a:rPr>
              <a:t>o</a:t>
            </a:r>
            <a:r>
              <a:rPr lang="en-US" smtClean="0">
                <a:latin typeface="+mn-lt"/>
              </a:rPr>
              <a:t>зне </a:t>
            </a:r>
            <a:r>
              <a:rPr lang="en-US" dirty="0" err="1" smtClean="0">
                <a:latin typeface="+mn-lt"/>
              </a:rPr>
              <a:t>мере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превенције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трансмисије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инфекције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latin typeface="+mn-lt"/>
              </a:rPr>
              <a:t>(2) </a:t>
            </a:r>
            <a:r>
              <a:rPr lang="en-US" dirty="0" err="1" smtClean="0">
                <a:latin typeface="+mn-lt"/>
              </a:rPr>
              <a:t>пре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прописивања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било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лека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провери</a:t>
            </a:r>
            <a:r>
              <a:rPr lang="sr-Cyrl-CS" dirty="0" smtClean="0">
                <a:latin typeface="+mn-lt"/>
              </a:rPr>
              <a:t>ти</a:t>
            </a:r>
            <a:r>
              <a:rPr lang="en-US" dirty="0" smtClean="0">
                <a:latin typeface="+mn-lt"/>
              </a:rPr>
              <a:t> у </a:t>
            </a:r>
            <a:r>
              <a:rPr lang="en-US" dirty="0" err="1" smtClean="0">
                <a:latin typeface="+mn-lt"/>
              </a:rPr>
              <a:t>фармакотерапијском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водичу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или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регистру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лекова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потребно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прилагодити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дозу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latin typeface="+mn-lt"/>
              </a:rPr>
              <a:t>(3) </a:t>
            </a:r>
            <a:r>
              <a:rPr lang="en-US" dirty="0" err="1" smtClean="0">
                <a:latin typeface="+mn-lt"/>
              </a:rPr>
              <a:t>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примењ</a:t>
            </a:r>
            <a:r>
              <a:rPr lang="sr-Cyrl-CS" dirty="0" smtClean="0">
                <a:latin typeface="+mn-lt"/>
              </a:rPr>
              <a:t>ивати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општу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анестезију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због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могућности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отежаног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буђења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b="1" dirty="0" smtClean="0">
                <a:latin typeface="+mn-lt"/>
              </a:rPr>
              <a:t>(4) </a:t>
            </a:r>
            <a:r>
              <a:rPr lang="sr-Cyrl-CS" dirty="0" smtClean="0">
                <a:latin typeface="+mn-lt"/>
              </a:rPr>
              <a:t>послати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пацијента</a:t>
            </a:r>
            <a:r>
              <a:rPr lang="en-US" dirty="0" smtClean="0">
                <a:latin typeface="+mn-lt"/>
              </a:rPr>
              <a:t> у </a:t>
            </a:r>
            <a:r>
              <a:rPr lang="en-US" dirty="0" err="1" smtClean="0">
                <a:latin typeface="+mn-lt"/>
              </a:rPr>
              <a:t>лабораторију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измере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број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тромбоцита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време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крвављења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протромбинско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време</a:t>
            </a:r>
            <a:r>
              <a:rPr lang="en-US" dirty="0" smtClean="0">
                <a:latin typeface="+mn-lt"/>
              </a:rPr>
              <a:t> и </a:t>
            </a:r>
            <a:r>
              <a:rPr lang="en-US" dirty="0" err="1" smtClean="0">
                <a:latin typeface="+mn-lt"/>
              </a:rPr>
              <a:t>активирано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парцијално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тромбопластинско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време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4000" dirty="0" smtClean="0">
                <a:latin typeface="+mj-lt"/>
              </a:rPr>
              <a:t>Шта урадити пре интервенције у болници?</a:t>
            </a:r>
            <a:endParaRPr lang="en-US" sz="4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534400" cy="40687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err="1" smtClean="0">
                <a:latin typeface="+mn-lt"/>
              </a:rPr>
              <a:t>Д</a:t>
            </a:r>
            <a:r>
              <a:rPr lang="en-US" smtClean="0">
                <a:latin typeface="+mn-lt"/>
              </a:rPr>
              <a:t>обро </a:t>
            </a:r>
            <a:r>
              <a:rPr lang="en-US" dirty="0" err="1" smtClean="0">
                <a:latin typeface="+mn-lt"/>
              </a:rPr>
              <a:t>хидрирати</a:t>
            </a:r>
            <a:r>
              <a:rPr lang="en-US" dirty="0" smtClean="0">
                <a:latin typeface="+mn-lt"/>
              </a:rPr>
              <a:t> </a:t>
            </a:r>
            <a:r>
              <a:rPr lang="sr-Cyrl-CS" dirty="0" smtClean="0">
                <a:latin typeface="+mn-lt"/>
              </a:rPr>
              <a:t>пацијента </a:t>
            </a:r>
            <a:r>
              <a:rPr lang="en-US" dirty="0" err="1" smtClean="0">
                <a:latin typeface="+mn-lt"/>
              </a:rPr>
              <a:t>инфузијама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кристалоидних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раствора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како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би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у </a:t>
            </a:r>
            <a:r>
              <a:rPr lang="en-US" dirty="0" err="1" smtClean="0">
                <a:latin typeface="+mn-lt"/>
              </a:rPr>
              <a:t>току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операције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одржала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добра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циркулације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крви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кроз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унутрашње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органе</a:t>
            </a:r>
            <a:r>
              <a:rPr lang="en-US" dirty="0" smtClean="0">
                <a:latin typeface="+mn-lt"/>
              </a:rPr>
              <a:t>, а </a:t>
            </a:r>
            <a:r>
              <a:rPr lang="en-US" dirty="0" err="1" smtClean="0">
                <a:latin typeface="+mn-lt"/>
              </a:rPr>
              <a:t>посебно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кроз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бубреге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smtClean="0">
                <a:latin typeface="+mn-lt"/>
              </a:rPr>
              <a:t>Опасност: </a:t>
            </a:r>
            <a:r>
              <a:rPr lang="en-US" dirty="0" err="1" smtClean="0">
                <a:latin typeface="+mn-lt"/>
              </a:rPr>
              <a:t>хепаторенални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синдром</a:t>
            </a:r>
            <a:r>
              <a:rPr lang="sr-Cyrl-CS" dirty="0" smtClean="0">
                <a:latin typeface="+mn-lt"/>
              </a:rPr>
              <a:t>!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2667000"/>
            <a:ext cx="7772400" cy="1590675"/>
          </a:xfrm>
        </p:spPr>
        <p:txBody>
          <a:bodyPr>
            <a:noAutofit/>
          </a:bodyPr>
          <a:lstStyle/>
          <a:p>
            <a:pPr algn="ctr"/>
            <a:r>
              <a:rPr lang="sr-Cyrl-CS" sz="4400" dirty="0" smtClean="0">
                <a:latin typeface="+mj-lt"/>
              </a:rPr>
              <a:t>Стоматолошки третман пацијената са дијабетесом</a:t>
            </a:r>
            <a:endParaRPr lang="en-US" sz="4400" dirty="0">
              <a:latin typeface="+mj-l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 smtClean="0">
                <a:latin typeface="+mj-lt"/>
              </a:rPr>
              <a:t>Дијабетес и стоматолошка интервенција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686800" cy="4068763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Ако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код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дијабетесом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тип</a:t>
            </a:r>
            <a:r>
              <a:rPr lang="en-US" dirty="0" smtClean="0">
                <a:latin typeface="+mn-lt"/>
              </a:rPr>
              <a:t> 1 </a:t>
            </a:r>
            <a:r>
              <a:rPr lang="en-US" dirty="0" err="1" smtClean="0">
                <a:latin typeface="+mn-lt"/>
              </a:rPr>
              <a:t>или</a:t>
            </a:r>
            <a:r>
              <a:rPr lang="en-US" dirty="0" smtClean="0">
                <a:latin typeface="+mn-lt"/>
              </a:rPr>
              <a:t> 2 </a:t>
            </a:r>
            <a:r>
              <a:rPr lang="en-US" dirty="0" err="1" smtClean="0">
                <a:latin typeface="+mn-lt"/>
              </a:rPr>
              <a:t>ради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мања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стоматолошка</a:t>
            </a:r>
            <a:r>
              <a:rPr lang="en-US" dirty="0" smtClean="0">
                <a:latin typeface="+mn-lt"/>
              </a:rPr>
              <a:t>  </a:t>
            </a:r>
            <a:r>
              <a:rPr lang="en-US" dirty="0" err="1" smtClean="0">
                <a:latin typeface="+mn-lt"/>
              </a:rPr>
              <a:t>интервенција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посебна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припрема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потребна</a:t>
            </a:r>
            <a:r>
              <a:rPr lang="en-US" dirty="0" smtClean="0">
                <a:latin typeface="+mn-lt"/>
              </a:rPr>
              <a:t>. </a:t>
            </a:r>
            <a:r>
              <a:rPr lang="en-US" dirty="0" err="1" smtClean="0">
                <a:latin typeface="+mn-lt"/>
              </a:rPr>
              <a:t>Треба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само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имати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уму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такви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подложнији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инфекцијама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од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осталих</a:t>
            </a:r>
            <a:r>
              <a:rPr lang="en-US" dirty="0" smtClean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Дијабетес и хирургија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Ако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код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дијабетесом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тип</a:t>
            </a:r>
            <a:r>
              <a:rPr lang="en-US" dirty="0" smtClean="0">
                <a:latin typeface="+mn-lt"/>
              </a:rPr>
              <a:t> 2 </a:t>
            </a:r>
            <a:r>
              <a:rPr lang="en-US" dirty="0" err="1" smtClean="0">
                <a:latin typeface="+mn-lt"/>
              </a:rPr>
              <a:t>који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добро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регулисану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гликемију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ради</a:t>
            </a:r>
            <a:r>
              <a:rPr lang="en-US" dirty="0" smtClean="0">
                <a:latin typeface="+mn-lt"/>
              </a:rPr>
              <a:t> </a:t>
            </a:r>
            <a:r>
              <a:rPr lang="en-US" b="1" dirty="0" err="1" smtClean="0">
                <a:latin typeface="+mn-lt"/>
              </a:rPr>
              <a:t>мања</a:t>
            </a:r>
            <a:r>
              <a:rPr lang="en-US" b="1" dirty="0" smtClean="0">
                <a:latin typeface="+mn-lt"/>
              </a:rPr>
              <a:t> </a:t>
            </a:r>
            <a:r>
              <a:rPr lang="en-US" b="1" dirty="0" err="1" smtClean="0">
                <a:latin typeface="+mn-lt"/>
              </a:rPr>
              <a:t>хируршка</a:t>
            </a:r>
            <a:r>
              <a:rPr lang="en-US" b="1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интервенција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поступак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припреме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следећи</a:t>
            </a:r>
            <a:r>
              <a:rPr lang="en-US" dirty="0" smtClean="0">
                <a:latin typeface="+mn-lt"/>
              </a:rPr>
              <a:t>: </a:t>
            </a:r>
            <a:endParaRPr lang="sr-Cyrl-CS" dirty="0" smtClean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2600" dirty="0" err="1" smtClean="0">
                <a:latin typeface="+mn-lt"/>
              </a:rPr>
              <a:t>дан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пре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операције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применити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само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пола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уобичајене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дозе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err="1" smtClean="0">
                <a:latin typeface="+mn-lt"/>
              </a:rPr>
              <a:t>оралних</a:t>
            </a:r>
            <a:r>
              <a:rPr lang="en-US" sz="2600" smtClean="0">
                <a:latin typeface="+mn-lt"/>
              </a:rPr>
              <a:t> </a:t>
            </a:r>
            <a:r>
              <a:rPr lang="en-US" sz="2600" smtClean="0">
                <a:latin typeface="+mn-lt"/>
              </a:rPr>
              <a:t>хипогликемика</a:t>
            </a:r>
            <a:endParaRPr lang="sr-Cyrl-CS" sz="2600" dirty="0" smtClean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2600" dirty="0" err="1" smtClean="0">
                <a:latin typeface="+mn-lt"/>
              </a:rPr>
              <a:t>на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дан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операције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не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дати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err="1" smtClean="0">
                <a:latin typeface="+mn-lt"/>
              </a:rPr>
              <a:t>хипогликемик</a:t>
            </a:r>
            <a:r>
              <a:rPr lang="en-US" sz="2600" smtClean="0">
                <a:latin typeface="+mn-lt"/>
              </a:rPr>
              <a:t> </a:t>
            </a:r>
            <a:r>
              <a:rPr lang="en-US" sz="2600" smtClean="0">
                <a:latin typeface="+mn-lt"/>
              </a:rPr>
              <a:t> </a:t>
            </a:r>
            <a:endParaRPr lang="sr-Cyrl-CS" sz="2600" dirty="0" smtClean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2600" dirty="0" err="1" smtClean="0">
                <a:latin typeface="+mn-lt"/>
              </a:rPr>
              <a:t>имати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при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руци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глукозу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за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оралну</a:t>
            </a:r>
            <a:r>
              <a:rPr lang="en-US" sz="2600" dirty="0" smtClean="0">
                <a:latin typeface="+mn-lt"/>
              </a:rPr>
              <a:t> и </a:t>
            </a:r>
            <a:r>
              <a:rPr lang="en-US" sz="2600" err="1" smtClean="0">
                <a:latin typeface="+mn-lt"/>
              </a:rPr>
              <a:t>парентералну</a:t>
            </a:r>
            <a:r>
              <a:rPr lang="en-US" sz="2600" smtClean="0">
                <a:latin typeface="+mn-lt"/>
              </a:rPr>
              <a:t> </a:t>
            </a:r>
            <a:r>
              <a:rPr lang="en-US" sz="2600" smtClean="0">
                <a:latin typeface="+mn-lt"/>
              </a:rPr>
              <a:t>примену</a:t>
            </a:r>
            <a:endParaRPr lang="sr-Cyrl-CS" sz="2600" dirty="0" smtClean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2600" dirty="0" err="1" smtClean="0">
                <a:latin typeface="+mn-lt"/>
              </a:rPr>
              <a:t>неколико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дана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после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операције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давати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само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пола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дозе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err="1" smtClean="0">
                <a:latin typeface="+mn-lt"/>
              </a:rPr>
              <a:t>оралних</a:t>
            </a:r>
            <a:r>
              <a:rPr lang="en-US" sz="2600" smtClean="0">
                <a:latin typeface="+mn-lt"/>
              </a:rPr>
              <a:t> </a:t>
            </a:r>
            <a:r>
              <a:rPr lang="en-US" sz="2600" smtClean="0">
                <a:latin typeface="+mn-lt"/>
              </a:rPr>
              <a:t>хипогликемика</a:t>
            </a:r>
            <a:r>
              <a:rPr lang="sr-Cyrl-CS" sz="2600" smtClean="0">
                <a:latin typeface="+mn-lt"/>
              </a:rPr>
              <a:t>,</a:t>
            </a:r>
            <a:r>
              <a:rPr lang="en-US" sz="260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све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док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пацијент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не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почне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да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нормално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err="1" smtClean="0">
                <a:latin typeface="+mn-lt"/>
              </a:rPr>
              <a:t>уноси</a:t>
            </a:r>
            <a:r>
              <a:rPr lang="en-US" sz="2600" smtClean="0">
                <a:latin typeface="+mn-lt"/>
              </a:rPr>
              <a:t> </a:t>
            </a:r>
            <a:r>
              <a:rPr lang="en-US" sz="2600" smtClean="0">
                <a:latin typeface="+mn-lt"/>
              </a:rPr>
              <a:t>храну</a:t>
            </a:r>
            <a:endParaRPr lang="sr-Cyrl-CS" sz="2600" dirty="0" smtClean="0">
              <a:latin typeface="+mn-lt"/>
            </a:endParaRPr>
          </a:p>
          <a:p>
            <a:pPr lvl="2">
              <a:buClr>
                <a:srgbClr val="C00000"/>
              </a:buClr>
            </a:pPr>
            <a:r>
              <a:rPr lang="en-US" sz="2600" dirty="0" err="1" smtClean="0">
                <a:latin typeface="+mn-lt"/>
              </a:rPr>
              <a:t>Обавезно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dirty="0" err="1" smtClean="0">
                <a:latin typeface="+mn-lt"/>
              </a:rPr>
              <a:t>применити</a:t>
            </a:r>
            <a:r>
              <a:rPr lang="en-US" sz="2600" dirty="0" smtClean="0">
                <a:latin typeface="+mn-lt"/>
              </a:rPr>
              <a:t> </a:t>
            </a:r>
            <a:r>
              <a:rPr lang="en-US" sz="2600" err="1" smtClean="0">
                <a:latin typeface="+mn-lt"/>
              </a:rPr>
              <a:t>антибиотик</a:t>
            </a:r>
            <a:r>
              <a:rPr lang="en-US" sz="2600" smtClean="0">
                <a:latin typeface="+mn-lt"/>
              </a:rPr>
              <a:t> </a:t>
            </a:r>
            <a:r>
              <a:rPr lang="en-US" sz="2600" smtClean="0">
                <a:latin typeface="+mn-lt"/>
              </a:rPr>
              <a:t>профилактички</a:t>
            </a:r>
            <a:endParaRPr lang="en-US" sz="2600" dirty="0">
              <a:latin typeface="+mn-l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Дијабетес и хирургија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51816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  <a:buFont typeface="Symbol" pitchFamily="18" charset="2"/>
              <a:buChar char="·"/>
            </a:pPr>
            <a:r>
              <a:rPr lang="en-US" sz="2800" dirty="0" err="1" smtClean="0">
                <a:latin typeface="+mn-lt"/>
              </a:rPr>
              <a:t>Ако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пацијент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дијабетесом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тип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два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има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гликемију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преко</a:t>
            </a:r>
            <a:r>
              <a:rPr lang="en-US" sz="2800" dirty="0" smtClean="0">
                <a:latin typeface="+mn-lt"/>
              </a:rPr>
              <a:t> 15 </a:t>
            </a:r>
            <a:r>
              <a:rPr lang="en-US" sz="2800" dirty="0" err="1" smtClean="0">
                <a:latin typeface="+mn-lt"/>
              </a:rPr>
              <a:t>милимола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литру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или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ако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је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интервенција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b="1" dirty="0" err="1" smtClean="0">
                <a:latin typeface="+mn-lt"/>
              </a:rPr>
              <a:t>обимнија</a:t>
            </a:r>
            <a:r>
              <a:rPr lang="en-US" sz="2800" dirty="0" smtClean="0">
                <a:latin typeface="+mn-lt"/>
              </a:rPr>
              <a:t>, </a:t>
            </a:r>
            <a:r>
              <a:rPr lang="en-US" sz="2800" dirty="0" err="1" smtClean="0">
                <a:latin typeface="+mn-lt"/>
              </a:rPr>
              <a:t>прећи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оралних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антидијабетика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инсулин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неколико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дана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err="1" smtClean="0">
                <a:latin typeface="+mn-lt"/>
              </a:rPr>
              <a:t>пре</a:t>
            </a:r>
            <a:r>
              <a:rPr lang="en-US" sz="2800" smtClean="0">
                <a:latin typeface="+mn-lt"/>
              </a:rPr>
              <a:t> </a:t>
            </a:r>
            <a:r>
              <a:rPr lang="en-US" sz="2800" smtClean="0">
                <a:latin typeface="+mn-lt"/>
              </a:rPr>
              <a:t>операције</a:t>
            </a:r>
            <a:endParaRPr lang="sr-Cyrl-CS" sz="28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  <a:buFont typeface="Symbol" pitchFamily="18" charset="2"/>
              <a:buChar char="·"/>
            </a:pPr>
            <a:r>
              <a:rPr lang="en-US" sz="2800" dirty="0" err="1" smtClean="0">
                <a:latin typeface="+mn-lt"/>
              </a:rPr>
              <a:t>Код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таквих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пацијената</a:t>
            </a:r>
            <a:r>
              <a:rPr lang="en-US" sz="2800" dirty="0" smtClean="0">
                <a:latin typeface="+mn-lt"/>
              </a:rPr>
              <a:t>, </a:t>
            </a:r>
            <a:r>
              <a:rPr lang="en-US" sz="2800" dirty="0" err="1" smtClean="0">
                <a:latin typeface="+mn-lt"/>
              </a:rPr>
              <a:t>али</a:t>
            </a:r>
            <a:r>
              <a:rPr lang="en-US" sz="2800" dirty="0" smtClean="0">
                <a:latin typeface="+mn-lt"/>
              </a:rPr>
              <a:t> и </a:t>
            </a:r>
            <a:r>
              <a:rPr lang="en-US" sz="2800" dirty="0" err="1" smtClean="0">
                <a:latin typeface="+mn-lt"/>
              </a:rPr>
              <a:t>код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пацијената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дијабетесом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тип</a:t>
            </a:r>
            <a:r>
              <a:rPr lang="en-US" sz="2800" dirty="0" smtClean="0">
                <a:latin typeface="+mn-lt"/>
              </a:rPr>
              <a:t> 1, </a:t>
            </a:r>
            <a:r>
              <a:rPr lang="en-US" sz="2800" dirty="0" err="1" smtClean="0">
                <a:latin typeface="+mn-lt"/>
              </a:rPr>
              <a:t>не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треба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почињати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интервенцију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док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постигне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стабилна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err="1" smtClean="0">
                <a:latin typeface="+mn-lt"/>
              </a:rPr>
              <a:t>контрола</a:t>
            </a:r>
            <a:r>
              <a:rPr lang="en-US" sz="2800" smtClean="0">
                <a:latin typeface="+mn-lt"/>
              </a:rPr>
              <a:t> </a:t>
            </a:r>
            <a:r>
              <a:rPr lang="en-US" sz="2800" smtClean="0">
                <a:latin typeface="+mn-lt"/>
              </a:rPr>
              <a:t>гликемије </a:t>
            </a:r>
            <a:r>
              <a:rPr lang="en-US" sz="2800" dirty="0" err="1" smtClean="0">
                <a:latin typeface="+mn-lt"/>
              </a:rPr>
              <a:t>препаратима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инсулина</a:t>
            </a:r>
            <a:r>
              <a:rPr lang="en-US" sz="2800" dirty="0" smtClean="0">
                <a:latin typeface="+mn-lt"/>
              </a:rPr>
              <a:t>, а </a:t>
            </a:r>
            <a:r>
              <a:rPr lang="en-US" sz="2800" dirty="0" err="1" smtClean="0">
                <a:latin typeface="+mn-lt"/>
              </a:rPr>
              <a:t>да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ниво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калијума</a:t>
            </a:r>
            <a:r>
              <a:rPr lang="en-US" sz="2800" dirty="0" smtClean="0">
                <a:latin typeface="+mn-lt"/>
              </a:rPr>
              <a:t> у </a:t>
            </a:r>
            <a:r>
              <a:rPr lang="en-US" sz="2800" dirty="0" err="1" smtClean="0">
                <a:latin typeface="+mn-lt"/>
              </a:rPr>
              <a:t>се</a:t>
            </a:r>
            <a:r>
              <a:rPr lang="sr-Cyrl-CS" sz="2800" dirty="0" smtClean="0">
                <a:latin typeface="+mn-lt"/>
              </a:rPr>
              <a:t>р</a:t>
            </a:r>
            <a:r>
              <a:rPr lang="en-US" sz="2800" dirty="0" err="1" smtClean="0">
                <a:latin typeface="+mn-lt"/>
              </a:rPr>
              <a:t>уму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err="1" smtClean="0">
                <a:latin typeface="+mn-lt"/>
              </a:rPr>
              <a:t>буде</a:t>
            </a:r>
            <a:r>
              <a:rPr lang="en-US" sz="2800" smtClean="0">
                <a:latin typeface="+mn-lt"/>
              </a:rPr>
              <a:t> </a:t>
            </a:r>
            <a:r>
              <a:rPr lang="en-US" sz="2800" smtClean="0">
                <a:latin typeface="+mn-lt"/>
              </a:rPr>
              <a:t>нормалан </a:t>
            </a:r>
            <a:endParaRPr lang="sr-Cyrl-CS" sz="28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  <a:buFont typeface="Symbol" pitchFamily="18" charset="2"/>
              <a:buChar char="·"/>
            </a:pPr>
            <a:r>
              <a:rPr lang="en-US" sz="2800" dirty="0" err="1" smtClean="0">
                <a:latin typeface="+mn-lt"/>
              </a:rPr>
              <a:t>Дан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пред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операцију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пацијентима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треба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дати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err="1" smtClean="0">
                <a:latin typeface="+mn-lt"/>
              </a:rPr>
              <a:t>дуго-делујући</a:t>
            </a:r>
            <a:r>
              <a:rPr lang="en-US" sz="2800" smtClean="0">
                <a:latin typeface="+mn-lt"/>
              </a:rPr>
              <a:t> </a:t>
            </a:r>
            <a:r>
              <a:rPr lang="en-US" sz="2800" smtClean="0">
                <a:latin typeface="+mn-lt"/>
              </a:rPr>
              <a:t>инсулин</a:t>
            </a:r>
            <a:endParaRPr lang="sr-Cyrl-CS" sz="28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Дијабетес и хирургија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Пацијента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дан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операције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превести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континуирану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инфузију</a:t>
            </a:r>
            <a:r>
              <a:rPr lang="en-US" dirty="0" smtClean="0">
                <a:latin typeface="+mn-lt"/>
              </a:rPr>
              <a:t> 5%-</a:t>
            </a:r>
            <a:r>
              <a:rPr lang="en-US" dirty="0" err="1" smtClean="0">
                <a:latin typeface="+mn-lt"/>
              </a:rPr>
              <a:t>тне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глукозе</a:t>
            </a:r>
            <a:r>
              <a:rPr lang="en-US" dirty="0" smtClean="0">
                <a:latin typeface="+mn-lt"/>
              </a:rPr>
              <a:t> у </a:t>
            </a:r>
            <a:r>
              <a:rPr lang="en-US" dirty="0" err="1" smtClean="0">
                <a:latin typeface="+mn-lt"/>
              </a:rPr>
              <a:t>којој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налази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додат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калијум</a:t>
            </a:r>
            <a:r>
              <a:rPr lang="sr-Cyrl-CS" dirty="0" smtClean="0">
                <a:latin typeface="+mn-lt"/>
              </a:rPr>
              <a:t>-</a:t>
            </a:r>
            <a:r>
              <a:rPr lang="en-US" smtClean="0">
                <a:latin typeface="+mn-lt"/>
              </a:rPr>
              <a:t>хлорид </a:t>
            </a:r>
            <a:r>
              <a:rPr lang="en-US" dirty="0" smtClean="0">
                <a:latin typeface="+mn-lt"/>
              </a:rPr>
              <a:t>(10 </a:t>
            </a:r>
            <a:r>
              <a:rPr lang="en-US" dirty="0" err="1" smtClean="0">
                <a:latin typeface="+mn-lt"/>
              </a:rPr>
              <a:t>милимола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на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500</a:t>
            </a:r>
            <a:r>
              <a:rPr lang="sr-Latn-CS" smtClean="0">
                <a:latin typeface="+mn-lt"/>
              </a:rPr>
              <a:t>ml</a:t>
            </a:r>
            <a:r>
              <a:rPr lang="en-US" smtClean="0">
                <a:latin typeface="+mn-lt"/>
              </a:rPr>
              <a:t>), </a:t>
            </a:r>
            <a:r>
              <a:rPr lang="en-US" dirty="0" smtClean="0">
                <a:latin typeface="+mn-lt"/>
              </a:rPr>
              <a:t>а </a:t>
            </a:r>
            <a:r>
              <a:rPr lang="en-US" dirty="0" err="1" smtClean="0">
                <a:latin typeface="+mn-lt"/>
              </a:rPr>
              <a:t>преко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шприц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пумпе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посебно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континуирано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убризгавати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кристални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инсулин</a:t>
            </a:r>
            <a:r>
              <a:rPr lang="en-US" dirty="0" smtClean="0">
                <a:latin typeface="+mn-lt"/>
              </a:rPr>
              <a:t> у </a:t>
            </a:r>
            <a:r>
              <a:rPr lang="en-US" dirty="0" err="1" smtClean="0">
                <a:latin typeface="+mn-lt"/>
              </a:rPr>
              <a:t>вену</a:t>
            </a:r>
            <a:r>
              <a:rPr lang="en-US" dirty="0" smtClean="0">
                <a:latin typeface="+mn-lt"/>
              </a:rPr>
              <a:t>, у </a:t>
            </a:r>
            <a:r>
              <a:rPr lang="en-US" dirty="0" err="1" smtClean="0">
                <a:latin typeface="+mn-lt"/>
              </a:rPr>
              <a:t>дози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која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одређује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основу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нивоа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гликемије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Постоје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посебне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табеле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дозирање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инсулина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основу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гликемије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пример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гликемија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између</a:t>
            </a:r>
            <a:r>
              <a:rPr lang="en-US" dirty="0" smtClean="0">
                <a:latin typeface="+mn-lt"/>
              </a:rPr>
              <a:t> 14 и 18 </a:t>
            </a:r>
            <a:r>
              <a:rPr lang="en-US" dirty="0" err="1" smtClean="0">
                <a:latin typeface="+mn-lt"/>
              </a:rPr>
              <a:t>милимола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литру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дају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4 </a:t>
            </a:r>
            <a:r>
              <a:rPr lang="en-US" dirty="0" err="1" smtClean="0">
                <a:latin typeface="+mn-lt"/>
              </a:rPr>
              <a:t>јединице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инсулина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сат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интравенски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итд</a:t>
            </a:r>
            <a:r>
              <a:rPr lang="en-US" dirty="0" smtClean="0">
                <a:latin typeface="+mn-lt"/>
              </a:rPr>
              <a:t>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Кад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почне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после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операције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нормално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храни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инфузија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инсулина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прекида</a:t>
            </a:r>
            <a:r>
              <a:rPr lang="en-US" dirty="0" smtClean="0">
                <a:latin typeface="+mn-lt"/>
              </a:rPr>
              <a:t>, и </a:t>
            </a:r>
            <a:r>
              <a:rPr lang="en-US" dirty="0" err="1" smtClean="0">
                <a:latin typeface="+mn-lt"/>
              </a:rPr>
              <a:t>пацијент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преводи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уобичајену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инсулинску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терапију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или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на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терапију </a:t>
            </a:r>
            <a:r>
              <a:rPr lang="en-US" dirty="0" err="1" smtClean="0">
                <a:latin typeface="+mn-lt"/>
              </a:rPr>
              <a:t>оралним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хипогликемицима</a:t>
            </a:r>
            <a:endParaRPr lang="en-US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smtClean="0">
                <a:latin typeface="+mj-lt"/>
              </a:rPr>
              <a:t>Мисопростол</a:t>
            </a:r>
            <a:endParaRPr lang="en-US" b="1" smtClean="0">
              <a:latin typeface="+mj-lt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Аналог ПГЕ1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Брзо се апсорбује и метаболише до активне слободне киселине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Време полу-елиминације је 30 минута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Стимулише секрецију мукуса и бикарбоната, побољшава проток крви кроз мукозу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Користи се за превенцију улкуса код болесника који хронично користе НСАИЛ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Изазива пролив и грчеве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Стимулише контракције утеруса</a:t>
            </a:r>
            <a:endParaRPr lang="en-US" sz="2800" smtClean="0">
              <a:latin typeface="+mn-l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sr-Cyrl-CS" sz="3600" b="1" dirty="0" smtClean="0">
                <a:latin typeface="+mj-lt"/>
              </a:rPr>
              <a:t>Стоматолошки третман пацијента са хроничном инсуфицијенцијом бубрега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err="1" smtClean="0">
                <a:latin typeface="+mn-lt"/>
              </a:rPr>
              <a:t>И</a:t>
            </a:r>
            <a:r>
              <a:rPr lang="en-US" smtClean="0">
                <a:latin typeface="+mn-lt"/>
              </a:rPr>
              <a:t>мају </a:t>
            </a:r>
            <a:r>
              <a:rPr lang="en-US" dirty="0" err="1" smtClean="0">
                <a:latin typeface="+mn-lt"/>
              </a:rPr>
              <a:t>већу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склоност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инфекцијама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па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треба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користити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антибиотску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профилаксу</a:t>
            </a:r>
            <a:endParaRPr lang="en-U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err="1" smtClean="0">
                <a:latin typeface="+mn-lt"/>
              </a:rPr>
              <a:t>И</a:t>
            </a:r>
            <a:r>
              <a:rPr lang="en-US" smtClean="0">
                <a:latin typeface="+mn-lt"/>
              </a:rPr>
              <a:t>мају </a:t>
            </a:r>
            <a:r>
              <a:rPr lang="en-US" dirty="0" err="1" smtClean="0">
                <a:latin typeface="+mn-lt"/>
              </a:rPr>
              <a:t>повећану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тенденцију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крваре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после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интервенција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шта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треба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припремити</a:t>
            </a:r>
            <a:r>
              <a:rPr lang="en-U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</a:rPr>
              <a:t>нпр</a:t>
            </a:r>
            <a:r>
              <a:rPr lang="en-US" dirty="0" smtClean="0">
                <a:latin typeface="+mn-lt"/>
              </a:rPr>
              <a:t>. </a:t>
            </a:r>
            <a:r>
              <a:rPr lang="en-US" dirty="0" err="1" smtClean="0">
                <a:latin typeface="+mn-lt"/>
              </a:rPr>
              <a:t>припремити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оксицелулозу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буде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руци</a:t>
            </a:r>
            <a:r>
              <a:rPr lang="en-US" dirty="0" smtClean="0">
                <a:latin typeface="+mn-lt"/>
              </a:rPr>
              <a:t>)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err="1" smtClean="0">
                <a:latin typeface="+mn-lt"/>
              </a:rPr>
              <a:t>С</a:t>
            </a:r>
            <a:r>
              <a:rPr lang="en-US" smtClean="0">
                <a:latin typeface="+mn-lt"/>
              </a:rPr>
              <a:t>лабије </a:t>
            </a:r>
            <a:r>
              <a:rPr lang="en-US" err="1" smtClean="0">
                <a:latin typeface="+mn-lt"/>
              </a:rPr>
              <a:t>излучују</a:t>
            </a:r>
            <a:r>
              <a:rPr lang="en-US" smtClean="0">
                <a:latin typeface="+mn-lt"/>
              </a:rPr>
              <a:t> </a:t>
            </a:r>
            <a:r>
              <a:rPr lang="sr-Cyrl-CS" smtClean="0">
                <a:latin typeface="+mn-lt"/>
              </a:rPr>
              <a:t>неке</a:t>
            </a:r>
            <a:r>
              <a:rPr lang="en-US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лекова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па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пажљиво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треба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прилагођавати </a:t>
            </a:r>
            <a:r>
              <a:rPr lang="en-US" dirty="0" err="1" smtClean="0">
                <a:latin typeface="+mn-lt"/>
              </a:rPr>
              <a:t>дозу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према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упутствима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из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фармакотерапијског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водича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или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регистра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лекова</a:t>
            </a:r>
            <a:endParaRPr lang="en-US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 smtClean="0">
                <a:latin typeface="+mj-lt"/>
              </a:rPr>
              <a:t>Стоматолошки третман пацијента са хроничном инсуфицијенцијом бубрега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err="1" smtClean="0">
                <a:latin typeface="+mn-lt"/>
              </a:rPr>
              <a:t>Н</a:t>
            </a:r>
            <a:r>
              <a:rPr lang="en-US" smtClean="0">
                <a:latin typeface="+mn-lt"/>
              </a:rPr>
              <a:t>еоштећене </a:t>
            </a:r>
            <a:r>
              <a:rPr lang="en-US" dirty="0" err="1" smtClean="0">
                <a:latin typeface="+mn-lt"/>
              </a:rPr>
              <a:t>вене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неопходне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хемодијализу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па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стоматолог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би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требао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примењује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лекове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интравенски</a:t>
            </a:r>
            <a:r>
              <a:rPr lang="en-US" smtClean="0">
                <a:latin typeface="+mn-lt"/>
              </a:rPr>
              <a:t>, </a:t>
            </a:r>
            <a:r>
              <a:rPr lang="sr-Cyrl-CS" smtClean="0">
                <a:latin typeface="+mn-lt"/>
              </a:rPr>
              <a:t>осим</a:t>
            </a:r>
            <a:r>
              <a:rPr lang="en-US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у </a:t>
            </a:r>
            <a:r>
              <a:rPr lang="en-US" dirty="0" err="1" smtClean="0">
                <a:latin typeface="+mn-lt"/>
              </a:rPr>
              <a:t>ургентним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стањима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err="1" smtClean="0">
                <a:latin typeface="+mn-lt"/>
              </a:rPr>
              <a:t>З</a:t>
            </a:r>
            <a:r>
              <a:rPr lang="en-US" smtClean="0">
                <a:latin typeface="+mn-lt"/>
              </a:rPr>
              <a:t>бог </a:t>
            </a:r>
            <a:r>
              <a:rPr lang="en-US" dirty="0" err="1" smtClean="0">
                <a:latin typeface="+mn-lt"/>
              </a:rPr>
              <a:t>дефекта</a:t>
            </a:r>
            <a:r>
              <a:rPr lang="en-US" dirty="0" smtClean="0">
                <a:latin typeface="+mn-lt"/>
              </a:rPr>
              <a:t> у </a:t>
            </a:r>
            <a:r>
              <a:rPr lang="en-US" dirty="0" err="1" smtClean="0">
                <a:latin typeface="+mn-lt"/>
              </a:rPr>
              <a:t>метаболизму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витамина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Д </a:t>
            </a:r>
            <a:r>
              <a:rPr lang="en-US" dirty="0" err="1" smtClean="0">
                <a:latin typeface="+mn-lt"/>
              </a:rPr>
              <a:t>имају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остеодистрофију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тј</a:t>
            </a:r>
            <a:r>
              <a:rPr lang="en-US" dirty="0" smtClean="0">
                <a:latin typeface="+mn-lt"/>
              </a:rPr>
              <a:t>. </a:t>
            </a:r>
            <a:r>
              <a:rPr lang="en-US" dirty="0" err="1" smtClean="0">
                <a:latin typeface="+mn-lt"/>
              </a:rPr>
              <a:t>кости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проређују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па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разни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видови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имплантата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слабо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одржавају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код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њих</a:t>
            </a:r>
            <a:endParaRPr lang="en-U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err="1" smtClean="0">
                <a:latin typeface="+mn-lt"/>
              </a:rPr>
              <a:t>Ч</a:t>
            </a:r>
            <a:r>
              <a:rPr lang="en-US" smtClean="0">
                <a:latin typeface="+mn-lt"/>
              </a:rPr>
              <a:t>есто </a:t>
            </a:r>
            <a:r>
              <a:rPr lang="en-US" dirty="0" err="1" smtClean="0">
                <a:latin typeface="+mn-lt"/>
              </a:rPr>
              <a:t>су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носиоци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вируса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хепатитиса</a:t>
            </a:r>
            <a:r>
              <a:rPr lang="en-US" dirty="0" smtClean="0">
                <a:latin typeface="+mn-lt"/>
              </a:rPr>
              <a:t> Б </a:t>
            </a:r>
            <a:r>
              <a:rPr lang="en-US" dirty="0" err="1" smtClean="0">
                <a:latin typeface="+mn-lt"/>
              </a:rPr>
              <a:t>или</a:t>
            </a:r>
            <a:r>
              <a:rPr lang="en-US" dirty="0" smtClean="0">
                <a:latin typeface="+mn-lt"/>
              </a:rPr>
              <a:t> Ц, </a:t>
            </a:r>
            <a:r>
              <a:rPr lang="en-US" dirty="0" err="1" smtClean="0">
                <a:latin typeface="+mn-lt"/>
              </a:rPr>
              <a:t>или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вируса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синдрома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стечене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имунодефицијенције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тако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у </a:t>
            </a:r>
            <a:r>
              <a:rPr lang="en-US" dirty="0" err="1" smtClean="0">
                <a:latin typeface="+mn-lt"/>
              </a:rPr>
              <a:t>раду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овим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пацијентима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треба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ригор</a:t>
            </a:r>
            <a:r>
              <a:rPr lang="sr-Cyrl-CS" smtClean="0">
                <a:latin typeface="+mn-lt"/>
              </a:rPr>
              <a:t>о</a:t>
            </a:r>
            <a:r>
              <a:rPr lang="en-US" smtClean="0">
                <a:latin typeface="+mn-lt"/>
              </a:rPr>
              <a:t>зно </a:t>
            </a:r>
            <a:r>
              <a:rPr lang="en-US" dirty="0" err="1" smtClean="0">
                <a:latin typeface="+mn-lt"/>
              </a:rPr>
              <a:t>спроводити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мере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личне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заштите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антисепсе</a:t>
            </a:r>
            <a:r>
              <a:rPr lang="en-US" dirty="0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и </a:t>
            </a:r>
            <a:r>
              <a:rPr lang="en-US" smtClean="0">
                <a:latin typeface="+mn-lt"/>
              </a:rPr>
              <a:t>асепсе</a:t>
            </a:r>
            <a:endParaRPr lang="en-US" dirty="0" smtClean="0">
              <a:latin typeface="+mn-lt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 smtClean="0">
                <a:latin typeface="+mj-lt"/>
              </a:rPr>
              <a:t>Стоматолошки третман пацијената са ендокриним болестима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763000" cy="4221163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C00000"/>
              </a:buClr>
            </a:pPr>
            <a:r>
              <a:rPr lang="en-US" b="1" dirty="0" err="1" smtClean="0">
                <a:latin typeface="+mn-lt"/>
              </a:rPr>
              <a:t>Адисонова</a:t>
            </a:r>
            <a:r>
              <a:rPr lang="en-US" b="1" dirty="0" smtClean="0">
                <a:latin typeface="+mn-lt"/>
              </a:rPr>
              <a:t> </a:t>
            </a:r>
            <a:r>
              <a:rPr lang="en-US" b="1" dirty="0" err="1" smtClean="0">
                <a:latin typeface="+mn-lt"/>
              </a:rPr>
              <a:t>болест</a:t>
            </a:r>
            <a:r>
              <a:rPr lang="en-US" b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(</a:t>
            </a:r>
            <a:r>
              <a:rPr lang="en-US" dirty="0" err="1" smtClean="0">
                <a:latin typeface="+mn-lt"/>
              </a:rPr>
              <a:t>инсуфицијенција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надбубрега</a:t>
            </a:r>
            <a:r>
              <a:rPr lang="en-US" dirty="0" smtClean="0">
                <a:latin typeface="+mn-lt"/>
              </a:rPr>
              <a:t>) </a:t>
            </a:r>
            <a:r>
              <a:rPr lang="en-US" dirty="0" err="1" smtClean="0">
                <a:latin typeface="+mn-lt"/>
              </a:rPr>
              <a:t>код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примају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континуирано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надокнаду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кортизола</a:t>
            </a:r>
            <a:r>
              <a:rPr lang="en-US" dirty="0" smtClean="0">
                <a:latin typeface="+mn-lt"/>
              </a:rPr>
              <a:t> и </a:t>
            </a:r>
            <a:r>
              <a:rPr lang="en-US" dirty="0" err="1" smtClean="0">
                <a:latin typeface="+mn-lt"/>
              </a:rPr>
              <a:t>флудрокортизона</a:t>
            </a:r>
            <a:r>
              <a:rPr lang="en-US" dirty="0" smtClean="0">
                <a:latin typeface="+mn-lt"/>
              </a:rPr>
              <a:t> (</a:t>
            </a:r>
            <a:r>
              <a:rPr lang="en-US" err="1" smtClean="0">
                <a:latin typeface="+mn-lt"/>
              </a:rPr>
              <a:t>минералокортикоид</a:t>
            </a:r>
            <a:r>
              <a:rPr lang="en-US" smtClean="0">
                <a:latin typeface="+mn-lt"/>
              </a:rPr>
              <a:t>)</a:t>
            </a:r>
            <a:r>
              <a:rPr lang="sr-Cyrl-CS" smtClean="0">
                <a:latin typeface="+mn-lt"/>
              </a:rPr>
              <a:t>,</a:t>
            </a:r>
            <a:r>
              <a:rPr lang="en-US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значаја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стоматолога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треба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изврши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неку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обимнију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интервенцију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која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стресна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пацијента</a:t>
            </a:r>
            <a:r>
              <a:rPr lang="en-US" smtClean="0">
                <a:latin typeface="+mn-lt"/>
              </a:rPr>
              <a:t>. </a:t>
            </a:r>
            <a:endParaRPr lang="sr-Cyrl-CS" smtClean="0">
              <a:latin typeface="+mn-lt"/>
            </a:endParaRPr>
          </a:p>
          <a:p>
            <a:pPr>
              <a:buClr>
                <a:srgbClr val="C00000"/>
              </a:buClr>
              <a:buNone/>
            </a:pPr>
            <a:r>
              <a:rPr lang="sr-Cyrl-CS" smtClean="0">
                <a:latin typeface="+mn-lt"/>
              </a:rPr>
              <a:t>	</a:t>
            </a:r>
            <a:r>
              <a:rPr lang="en-US" smtClean="0">
                <a:latin typeface="+mn-lt"/>
              </a:rPr>
              <a:t>У </a:t>
            </a:r>
            <a:r>
              <a:rPr lang="en-US" dirty="0" err="1" smtClean="0">
                <a:latin typeface="+mn-lt"/>
              </a:rPr>
              <a:t>таквим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случајевима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пацијентима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интервенције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треба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дати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интрамускуларну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и</a:t>
            </a:r>
            <a:r>
              <a:rPr lang="sr-Cyrl-CS" smtClean="0">
                <a:latin typeface="+mn-lt"/>
              </a:rPr>
              <a:t>нј</a:t>
            </a:r>
            <a:r>
              <a:rPr lang="en-US" smtClean="0">
                <a:latin typeface="+mn-lt"/>
              </a:rPr>
              <a:t>екцију </a:t>
            </a:r>
            <a:r>
              <a:rPr lang="en-US" dirty="0" err="1" smtClean="0">
                <a:latin typeface="+mn-lt"/>
              </a:rPr>
              <a:t>хидрокортизона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од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100</a:t>
            </a:r>
            <a:r>
              <a:rPr lang="sr-Latn-CS" smtClean="0">
                <a:latin typeface="+mn-lt"/>
              </a:rPr>
              <a:t>mg</a:t>
            </a:r>
            <a:r>
              <a:rPr lang="en-US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би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дошло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релативног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недостатка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кортикостероида</a:t>
            </a:r>
            <a:r>
              <a:rPr lang="en-US" dirty="0" smtClean="0">
                <a:latin typeface="+mn-lt"/>
              </a:rPr>
              <a:t> и </a:t>
            </a:r>
            <a:r>
              <a:rPr lang="en-US" dirty="0" err="1" smtClean="0">
                <a:latin typeface="+mn-lt"/>
              </a:rPr>
              <a:t>преципитације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акутне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инсуфицијенције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надбубрега</a:t>
            </a:r>
            <a:r>
              <a:rPr lang="en-US" dirty="0" smtClean="0">
                <a:latin typeface="+mn-lt"/>
              </a:rPr>
              <a:t>. </a:t>
            </a:r>
            <a:r>
              <a:rPr lang="en-US" dirty="0" err="1" smtClean="0">
                <a:latin typeface="+mn-lt"/>
              </a:rPr>
              <a:t>Затим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треба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наставити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са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и</a:t>
            </a:r>
            <a:r>
              <a:rPr lang="sr-Cyrl-CS" smtClean="0">
                <a:latin typeface="+mn-lt"/>
              </a:rPr>
              <a:t>нј</a:t>
            </a:r>
            <a:r>
              <a:rPr lang="en-US" smtClean="0">
                <a:latin typeface="+mn-lt"/>
              </a:rPr>
              <a:t>екцијама </a:t>
            </a:r>
            <a:r>
              <a:rPr lang="en-US" err="1" smtClean="0">
                <a:latin typeface="+mn-lt"/>
              </a:rPr>
              <a:t>хидрокортизона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100</a:t>
            </a:r>
            <a:r>
              <a:rPr lang="sr-Latn-CS" smtClean="0">
                <a:latin typeface="+mn-lt"/>
              </a:rPr>
              <a:t>mg</a:t>
            </a:r>
            <a:r>
              <a:rPr lang="en-US" smtClean="0">
                <a:latin typeface="+mn-lt"/>
              </a:rPr>
              <a:t> </a:t>
            </a:r>
            <a:r>
              <a:rPr lang="sr-Latn-CS" smtClean="0">
                <a:latin typeface="+mn-lt"/>
              </a:rPr>
              <a:t>/</a:t>
            </a:r>
            <a:r>
              <a:rPr lang="en-US" smtClean="0">
                <a:latin typeface="+mn-lt"/>
              </a:rPr>
              <a:t>6</a:t>
            </a:r>
            <a:r>
              <a:rPr lang="sr-Latn-CS" smtClean="0">
                <a:latin typeface="+mn-lt"/>
              </a:rPr>
              <a:t>h</a:t>
            </a:r>
            <a:r>
              <a:rPr lang="en-US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укупно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дана</a:t>
            </a:r>
            <a:r>
              <a:rPr lang="en-US" dirty="0" smtClean="0">
                <a:latin typeface="+mn-lt"/>
              </a:rPr>
              <a:t>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b="1" dirty="0" err="1" smtClean="0">
                <a:latin typeface="+mn-lt"/>
              </a:rPr>
              <a:t>Кушингов</a:t>
            </a:r>
            <a:r>
              <a:rPr lang="en-US" b="1" dirty="0" smtClean="0">
                <a:latin typeface="+mn-lt"/>
              </a:rPr>
              <a:t> </a:t>
            </a:r>
            <a:r>
              <a:rPr lang="en-US" b="1" dirty="0" err="1" smtClean="0">
                <a:latin typeface="+mn-lt"/>
              </a:rPr>
              <a:t>синдром</a:t>
            </a:r>
            <a:r>
              <a:rPr lang="en-US" b="1" dirty="0" smtClean="0">
                <a:latin typeface="+mn-lt"/>
              </a:rPr>
              <a:t> </a:t>
            </a:r>
            <a:r>
              <a:rPr lang="en-US" b="1" dirty="0" err="1" smtClean="0">
                <a:latin typeface="+mn-lt"/>
              </a:rPr>
              <a:t>настаје</a:t>
            </a:r>
            <a:r>
              <a:rPr lang="en-US" b="1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због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хиперсекреције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кортикостероида</a:t>
            </a:r>
            <a:r>
              <a:rPr lang="en-US" dirty="0" smtClean="0">
                <a:latin typeface="+mn-lt"/>
              </a:rPr>
              <a:t>; </a:t>
            </a:r>
            <a:r>
              <a:rPr lang="en-US" dirty="0" err="1" smtClean="0">
                <a:latin typeface="+mn-lt"/>
              </a:rPr>
              <a:t>због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имуносупресивног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дејства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кортикостероида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веома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осетљиви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инфекцију</a:t>
            </a:r>
            <a:r>
              <a:rPr lang="en-US" smtClean="0">
                <a:latin typeface="+mn-lt"/>
              </a:rPr>
              <a:t>, </a:t>
            </a:r>
            <a:r>
              <a:rPr lang="en-US" smtClean="0">
                <a:latin typeface="+mn-lt"/>
              </a:rPr>
              <a:t>па </a:t>
            </a:r>
            <a:r>
              <a:rPr lang="en-US" err="1" smtClean="0">
                <a:latin typeface="+mn-lt"/>
              </a:rPr>
              <a:t>треба</a:t>
            </a:r>
            <a:r>
              <a:rPr lang="en-US" smtClean="0">
                <a:latin typeface="+mn-lt"/>
              </a:rPr>
              <a:t> </a:t>
            </a:r>
            <a:r>
              <a:rPr lang="sr-Cyrl-CS" smtClean="0">
                <a:latin typeface="+mn-lt"/>
              </a:rPr>
              <a:t>применити </a:t>
            </a:r>
            <a:r>
              <a:rPr lang="en-US" smtClean="0">
                <a:latin typeface="+mn-lt"/>
              </a:rPr>
              <a:t>антибиотску </a:t>
            </a:r>
            <a:r>
              <a:rPr lang="en-US" dirty="0" err="1" smtClean="0">
                <a:latin typeface="+mn-lt"/>
              </a:rPr>
              <a:t>профилаксу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обимнијих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стоматолошких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интервенција</a:t>
            </a:r>
            <a:endParaRPr lang="en-U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Пацијенти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са</a:t>
            </a:r>
            <a:r>
              <a:rPr lang="en-US" dirty="0" smtClean="0">
                <a:latin typeface="+mn-lt"/>
              </a:rPr>
              <a:t> </a:t>
            </a:r>
            <a:r>
              <a:rPr lang="en-US" b="1" dirty="0" err="1" smtClean="0">
                <a:latin typeface="+mn-lt"/>
              </a:rPr>
              <a:t>хиперпаратироидизмом</a:t>
            </a:r>
            <a:r>
              <a:rPr lang="en-US" b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(</a:t>
            </a:r>
            <a:r>
              <a:rPr lang="en-US" dirty="0" err="1" smtClean="0">
                <a:latin typeface="+mn-lt"/>
              </a:rPr>
              <a:t>појачано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лучење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паратхормона</a:t>
            </a:r>
            <a:r>
              <a:rPr lang="en-US" dirty="0" smtClean="0">
                <a:latin typeface="+mn-lt"/>
              </a:rPr>
              <a:t>) </a:t>
            </a:r>
            <a:r>
              <a:rPr lang="en-US" dirty="0" err="1" smtClean="0">
                <a:latin typeface="+mn-lt"/>
              </a:rPr>
              <a:t>имају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развијену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остеопорозу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вилица</a:t>
            </a:r>
            <a:r>
              <a:rPr lang="sr-Cyrl-CS" smtClean="0">
                <a:latin typeface="+mn-lt"/>
              </a:rPr>
              <a:t>,</a:t>
            </a:r>
            <a:r>
              <a:rPr lang="en-US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због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литичког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дејства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овог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хормона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кост</a:t>
            </a:r>
            <a:r>
              <a:rPr lang="en-US" dirty="0" smtClean="0">
                <a:latin typeface="+mn-lt"/>
              </a:rPr>
              <a:t>. </a:t>
            </a:r>
            <a:r>
              <a:rPr lang="en-US" dirty="0" err="1" smtClean="0">
                <a:latin typeface="+mn-lt"/>
              </a:rPr>
              <a:t>Зато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код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таквих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пацијената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треба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постављати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имплантате</a:t>
            </a:r>
            <a:r>
              <a:rPr lang="en-US" dirty="0" smtClean="0">
                <a:latin typeface="+mn-lt"/>
              </a:rPr>
              <a:t> у </a:t>
            </a:r>
            <a:r>
              <a:rPr lang="en-US" dirty="0" err="1" smtClean="0">
                <a:latin typeface="+mn-lt"/>
              </a:rPr>
              <a:t>кост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вилица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јер</a:t>
            </a:r>
            <a:r>
              <a:rPr lang="en-US" dirty="0" smtClean="0">
                <a:latin typeface="+mn-lt"/>
              </a:rPr>
              <a:t> </a:t>
            </a:r>
            <a:r>
              <a:rPr lang="en-US" err="1" smtClean="0">
                <a:latin typeface="+mn-lt"/>
              </a:rPr>
              <a:t>се</a:t>
            </a:r>
            <a:r>
              <a:rPr lang="en-US" smtClean="0">
                <a:latin typeface="+mn-lt"/>
              </a:rPr>
              <a:t> </a:t>
            </a:r>
            <a:r>
              <a:rPr lang="en-US" smtClean="0">
                <a:latin typeface="+mn-lt"/>
              </a:rPr>
              <a:t>не</a:t>
            </a:r>
            <a:r>
              <a:rPr lang="sr-Cyrl-CS" smtClean="0">
                <a:latin typeface="+mn-lt"/>
              </a:rPr>
              <a:t> могу</a:t>
            </a:r>
            <a:r>
              <a:rPr lang="en-US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одржати</a:t>
            </a:r>
            <a:r>
              <a:rPr lang="en-US" dirty="0" smtClean="0">
                <a:latin typeface="+mn-lt"/>
              </a:rPr>
              <a:t>.</a:t>
            </a:r>
            <a:endParaRPr lang="en-US" dirty="0">
              <a:latin typeface="+mn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 smtClean="0">
                <a:latin typeface="+mj-lt"/>
              </a:rPr>
              <a:t>Стоматолошки третман пацијената са ендокриним болестима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2578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200" dirty="0" err="1" smtClean="0">
                <a:latin typeface="+mn-lt"/>
              </a:rPr>
              <a:t>Код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пацијената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b="1" dirty="0" err="1" smtClean="0">
                <a:latin typeface="+mn-lt"/>
              </a:rPr>
              <a:t>хипопаратироидизмом</a:t>
            </a:r>
            <a:r>
              <a:rPr lang="en-US" sz="2200" dirty="0" smtClean="0">
                <a:latin typeface="+mn-lt"/>
              </a:rPr>
              <a:t> (</a:t>
            </a:r>
            <a:r>
              <a:rPr lang="en-US" sz="2200" dirty="0" err="1" smtClean="0">
                <a:latin typeface="+mn-lt"/>
              </a:rPr>
              <a:t>обично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настаје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после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операција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штитасте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жлезде</a:t>
            </a:r>
            <a:r>
              <a:rPr lang="en-US" sz="2200" dirty="0" smtClean="0">
                <a:latin typeface="+mn-lt"/>
              </a:rPr>
              <a:t>, </a:t>
            </a:r>
            <a:r>
              <a:rPr lang="en-US" sz="2200" dirty="0" err="1" smtClean="0">
                <a:latin typeface="+mn-lt"/>
              </a:rPr>
              <a:t>када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грешком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уклоне</a:t>
            </a:r>
            <a:r>
              <a:rPr lang="en-US" sz="2200" dirty="0" smtClean="0">
                <a:latin typeface="+mn-lt"/>
              </a:rPr>
              <a:t> и </a:t>
            </a:r>
            <a:r>
              <a:rPr lang="en-US" sz="2200" dirty="0" err="1" smtClean="0">
                <a:latin typeface="+mn-lt"/>
              </a:rPr>
              <a:t>паратироидне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жлезде</a:t>
            </a:r>
            <a:r>
              <a:rPr lang="en-US" sz="2200" dirty="0" smtClean="0">
                <a:latin typeface="+mn-lt"/>
              </a:rPr>
              <a:t>) </a:t>
            </a:r>
            <a:r>
              <a:rPr lang="en-US" sz="2200" dirty="0" err="1" smtClean="0">
                <a:latin typeface="+mn-lt"/>
              </a:rPr>
              <a:t>долази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до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хипокалцемије</a:t>
            </a:r>
            <a:r>
              <a:rPr lang="en-US" sz="2200" dirty="0" smtClean="0">
                <a:latin typeface="+mn-lt"/>
              </a:rPr>
              <a:t>, </a:t>
            </a:r>
            <a:r>
              <a:rPr lang="en-US" sz="2200" dirty="0" err="1" smtClean="0">
                <a:latin typeface="+mn-lt"/>
              </a:rPr>
              <a:t>која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може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бити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праћена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невољним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грчевима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мускулатуре</a:t>
            </a:r>
            <a:r>
              <a:rPr lang="en-US" sz="2200" dirty="0" smtClean="0">
                <a:latin typeface="+mn-lt"/>
              </a:rPr>
              <a:t>. </a:t>
            </a:r>
            <a:r>
              <a:rPr lang="en-US" sz="2200" dirty="0" err="1" smtClean="0">
                <a:latin typeface="+mn-lt"/>
              </a:rPr>
              <a:t>Током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болних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стоматолошких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интервенција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ови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грчеви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могу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провоцирати</a:t>
            </a:r>
            <a:r>
              <a:rPr lang="en-US" sz="2200" dirty="0" smtClean="0">
                <a:latin typeface="+mn-lt"/>
              </a:rPr>
              <a:t>. </a:t>
            </a:r>
            <a:r>
              <a:rPr lang="en-US" sz="2200" dirty="0" err="1" smtClean="0">
                <a:latin typeface="+mn-lt"/>
              </a:rPr>
              <a:t>Лечење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хипокалцемије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праћене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грчевима</a:t>
            </a:r>
            <a:r>
              <a:rPr lang="en-US" sz="2200" dirty="0" smtClean="0">
                <a:latin typeface="+mn-lt"/>
              </a:rPr>
              <a:t> (</a:t>
            </a:r>
            <a:r>
              <a:rPr lang="en-US" sz="2200" dirty="0" err="1" smtClean="0">
                <a:latin typeface="+mn-lt"/>
              </a:rPr>
              <a:t>тетанијом</a:t>
            </a:r>
            <a:r>
              <a:rPr lang="en-US" sz="2200" dirty="0" smtClean="0">
                <a:latin typeface="+mn-lt"/>
              </a:rPr>
              <a:t>) </a:t>
            </a:r>
            <a:r>
              <a:rPr lang="en-US" sz="2200" dirty="0" err="1" smtClean="0">
                <a:latin typeface="+mn-lt"/>
              </a:rPr>
              <a:t>се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састоји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од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споре</a:t>
            </a:r>
            <a:r>
              <a:rPr lang="en-US" sz="2200" dirty="0" smtClean="0">
                <a:latin typeface="+mn-lt"/>
              </a:rPr>
              <a:t> (20 </a:t>
            </a:r>
            <a:r>
              <a:rPr lang="en-US" sz="2200" dirty="0" err="1" smtClean="0">
                <a:latin typeface="+mn-lt"/>
              </a:rPr>
              <a:t>минута</a:t>
            </a:r>
            <a:r>
              <a:rPr lang="en-US" sz="2200" dirty="0" smtClean="0">
                <a:latin typeface="+mn-lt"/>
              </a:rPr>
              <a:t>) </a:t>
            </a:r>
            <a:r>
              <a:rPr lang="en-US" sz="2200" dirty="0" err="1" smtClean="0">
                <a:latin typeface="+mn-lt"/>
              </a:rPr>
              <a:t>интравенске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err="1" smtClean="0">
                <a:latin typeface="+mn-lt"/>
              </a:rPr>
              <a:t>примене</a:t>
            </a:r>
            <a:r>
              <a:rPr lang="en-US" sz="2200" smtClean="0">
                <a:latin typeface="+mn-lt"/>
              </a:rPr>
              <a:t> </a:t>
            </a:r>
            <a:r>
              <a:rPr lang="en-US" sz="2200" smtClean="0">
                <a:latin typeface="+mn-lt"/>
              </a:rPr>
              <a:t>10</a:t>
            </a:r>
            <a:r>
              <a:rPr lang="sr-Latn-CS" sz="2200" smtClean="0">
                <a:latin typeface="+mn-lt"/>
              </a:rPr>
              <a:t>ml</a:t>
            </a:r>
            <a:r>
              <a:rPr lang="en-US" sz="2200" smtClean="0">
                <a:latin typeface="+mn-lt"/>
              </a:rPr>
              <a:t> </a:t>
            </a:r>
            <a:r>
              <a:rPr lang="en-US" sz="2200" dirty="0" smtClean="0">
                <a:latin typeface="+mn-lt"/>
              </a:rPr>
              <a:t>10%-</a:t>
            </a:r>
            <a:r>
              <a:rPr lang="en-US" sz="2200" dirty="0" err="1" smtClean="0">
                <a:latin typeface="+mn-lt"/>
              </a:rPr>
              <a:t>тног</a:t>
            </a:r>
            <a:r>
              <a:rPr lang="en-US" sz="2200" dirty="0" smtClean="0">
                <a:latin typeface="+mn-lt"/>
              </a:rPr>
              <a:t>  </a:t>
            </a:r>
            <a:r>
              <a:rPr lang="en-US" sz="2200" dirty="0" err="1" smtClean="0">
                <a:latin typeface="+mn-lt"/>
              </a:rPr>
              <a:t>калцијум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глуконата</a:t>
            </a:r>
            <a:r>
              <a:rPr lang="en-US" sz="2200" dirty="0" smtClean="0">
                <a:latin typeface="+mn-lt"/>
              </a:rPr>
              <a:t>. 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200" dirty="0" err="1" smtClean="0">
                <a:latin typeface="+mn-lt"/>
              </a:rPr>
              <a:t>Пацијенти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тумором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сржи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надбубрега</a:t>
            </a:r>
            <a:r>
              <a:rPr lang="en-US" sz="2200" dirty="0" smtClean="0">
                <a:latin typeface="+mn-lt"/>
              </a:rPr>
              <a:t> (</a:t>
            </a:r>
            <a:r>
              <a:rPr lang="en-US" sz="2200" b="1" dirty="0" err="1" smtClean="0">
                <a:latin typeface="+mn-lt"/>
              </a:rPr>
              <a:t>феохромоцитом</a:t>
            </a:r>
            <a:r>
              <a:rPr lang="en-US" sz="2200" dirty="0" smtClean="0">
                <a:latin typeface="+mn-lt"/>
              </a:rPr>
              <a:t>) </a:t>
            </a:r>
            <a:r>
              <a:rPr lang="en-US" sz="2200" dirty="0" err="1" smtClean="0">
                <a:latin typeface="+mn-lt"/>
              </a:rPr>
              <a:t>могу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због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наглог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ослобађања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катехоламина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током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болних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стоматолошких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интервенција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добити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екстремни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пораст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артеријског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крвног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притиска</a:t>
            </a:r>
            <a:r>
              <a:rPr lang="en-US" sz="2200" dirty="0" smtClean="0">
                <a:latin typeface="+mn-lt"/>
              </a:rPr>
              <a:t>, </a:t>
            </a:r>
            <a:r>
              <a:rPr lang="en-US" sz="2200" dirty="0" err="1" smtClean="0">
                <a:latin typeface="+mn-lt"/>
              </a:rPr>
              <a:t>са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крварењем</a:t>
            </a:r>
            <a:r>
              <a:rPr lang="en-US" sz="2200" dirty="0" smtClean="0">
                <a:latin typeface="+mn-lt"/>
              </a:rPr>
              <a:t> у </a:t>
            </a:r>
            <a:r>
              <a:rPr lang="en-US" sz="2200" dirty="0" err="1" smtClean="0">
                <a:latin typeface="+mn-lt"/>
              </a:rPr>
              <a:t>мозак</a:t>
            </a:r>
            <a:r>
              <a:rPr lang="en-US" sz="2200" dirty="0" smtClean="0">
                <a:latin typeface="+mn-lt"/>
              </a:rPr>
              <a:t>. </a:t>
            </a:r>
            <a:r>
              <a:rPr lang="en-US" sz="2200" dirty="0" err="1" smtClean="0">
                <a:latin typeface="+mn-lt"/>
              </a:rPr>
              <a:t>Зато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пацијенте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који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имају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феохромоцитом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треба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стоматолошки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лечити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уз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адекватну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аналгезију</a:t>
            </a:r>
            <a:r>
              <a:rPr lang="en-US" sz="2200" dirty="0" smtClean="0">
                <a:latin typeface="+mn-lt"/>
              </a:rPr>
              <a:t> и </a:t>
            </a:r>
            <a:r>
              <a:rPr lang="en-US" sz="2200" dirty="0" err="1" smtClean="0">
                <a:latin typeface="+mn-lt"/>
              </a:rPr>
              <a:t>анестезију</a:t>
            </a:r>
            <a:r>
              <a:rPr lang="en-US" sz="2200" dirty="0" smtClean="0">
                <a:latin typeface="+mn-lt"/>
              </a:rPr>
              <a:t>, и </a:t>
            </a:r>
            <a:r>
              <a:rPr lang="en-US" sz="2200" dirty="0" err="1" smtClean="0">
                <a:latin typeface="+mn-lt"/>
              </a:rPr>
              <a:t>то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само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ако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су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претходно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већ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били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на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стабилној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err="1" smtClean="0">
                <a:latin typeface="+mn-lt"/>
              </a:rPr>
              <a:t>антихипертензивној</a:t>
            </a:r>
            <a:r>
              <a:rPr lang="en-US" sz="2200" smtClean="0">
                <a:latin typeface="+mn-lt"/>
              </a:rPr>
              <a:t> </a:t>
            </a:r>
            <a:r>
              <a:rPr lang="en-US" sz="2200" smtClean="0">
                <a:latin typeface="+mn-lt"/>
              </a:rPr>
              <a:t>терапији</a:t>
            </a:r>
            <a:r>
              <a:rPr lang="sr-Cyrl-CS" sz="2200" smtClean="0">
                <a:latin typeface="+mn-lt"/>
              </a:rPr>
              <a:t>.</a:t>
            </a:r>
            <a:endParaRPr lang="en-US" sz="2200" dirty="0">
              <a:latin typeface="+mn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 smtClean="0">
                <a:latin typeface="+mj-lt"/>
              </a:rPr>
              <a:t>Стоматолошки третман пацијената са ендокриним болестима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 smtClean="0">
                <a:latin typeface="+mj-lt"/>
              </a:rPr>
              <a:t>Стоматолошки третман пацијента на хроничној </a:t>
            </a:r>
            <a:r>
              <a:rPr lang="sr-Cyrl-CS" sz="3600" b="1" smtClean="0">
                <a:latin typeface="+mj-lt"/>
              </a:rPr>
              <a:t>терапији </a:t>
            </a:r>
            <a:r>
              <a:rPr lang="sr-Cyrl-CS" sz="3600" b="1" smtClean="0">
                <a:latin typeface="+mj-lt"/>
              </a:rPr>
              <a:t>кортикостроидима</a:t>
            </a:r>
            <a:endParaRPr lang="en-US" sz="36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8768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Пацијенти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могу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бити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хроничној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терапији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кортикостероидима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из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разлога</a:t>
            </a:r>
            <a:r>
              <a:rPr lang="en-US" smtClean="0">
                <a:latin typeface="+mn-lt"/>
              </a:rPr>
              <a:t>: </a:t>
            </a:r>
            <a:endParaRPr lang="sr-Cyrl-CS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  <a:buNone/>
            </a:pPr>
            <a:r>
              <a:rPr lang="sr-Cyrl-CS" smtClean="0">
                <a:latin typeface="+mn-lt"/>
              </a:rPr>
              <a:t>	</a:t>
            </a:r>
            <a:r>
              <a:rPr lang="sr-Cyrl-CS" smtClean="0">
                <a:latin typeface="+mn-lt"/>
              </a:rPr>
              <a:t>	</a:t>
            </a:r>
            <a:r>
              <a:rPr lang="en-US" sz="3000" smtClean="0">
                <a:latin typeface="+mn-lt"/>
              </a:rPr>
              <a:t>због </a:t>
            </a:r>
            <a:r>
              <a:rPr lang="en-US" sz="3000" err="1" smtClean="0">
                <a:latin typeface="+mn-lt"/>
              </a:rPr>
              <a:t>Адисонове</a:t>
            </a:r>
            <a:r>
              <a:rPr lang="en-US" sz="3000" smtClean="0">
                <a:latin typeface="+mn-lt"/>
              </a:rPr>
              <a:t> </a:t>
            </a:r>
            <a:r>
              <a:rPr lang="en-US" sz="3000" smtClean="0">
                <a:latin typeface="+mn-lt"/>
              </a:rPr>
              <a:t>болести</a:t>
            </a:r>
            <a:endParaRPr lang="sr-Cyrl-CS" sz="300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  <a:buNone/>
            </a:pPr>
            <a:r>
              <a:rPr lang="sr-Cyrl-CS" sz="3000" smtClean="0">
                <a:latin typeface="+mn-lt"/>
              </a:rPr>
              <a:t>	</a:t>
            </a:r>
            <a:r>
              <a:rPr lang="sr-Cyrl-CS" sz="3000" smtClean="0">
                <a:latin typeface="+mn-lt"/>
              </a:rPr>
              <a:t>	</a:t>
            </a:r>
            <a:r>
              <a:rPr lang="en-US" sz="3000" smtClean="0">
                <a:latin typeface="+mn-lt"/>
              </a:rPr>
              <a:t>због </a:t>
            </a:r>
            <a:r>
              <a:rPr lang="en-US" sz="3000" dirty="0" err="1" smtClean="0">
                <a:latin typeface="+mn-lt"/>
              </a:rPr>
              <a:t>злоупотребе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стероида</a:t>
            </a:r>
            <a:r>
              <a:rPr lang="en-US" sz="3000" dirty="0" smtClean="0">
                <a:latin typeface="+mn-lt"/>
              </a:rPr>
              <a:t> у </a:t>
            </a:r>
            <a:r>
              <a:rPr lang="en-US" sz="3000" err="1" smtClean="0">
                <a:latin typeface="+mn-lt"/>
              </a:rPr>
              <a:t>спорту</a:t>
            </a:r>
            <a:r>
              <a:rPr lang="en-US" sz="3000" smtClean="0">
                <a:latin typeface="+mn-lt"/>
              </a:rPr>
              <a:t> </a:t>
            </a:r>
            <a:r>
              <a:rPr lang="en-US" sz="3000" smtClean="0">
                <a:latin typeface="+mn-lt"/>
              </a:rPr>
              <a:t> </a:t>
            </a:r>
            <a:endParaRPr lang="sr-Cyrl-CS" sz="300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  <a:buNone/>
            </a:pPr>
            <a:r>
              <a:rPr lang="sr-Cyrl-CS" sz="3000" smtClean="0">
                <a:latin typeface="+mn-lt"/>
              </a:rPr>
              <a:t>	</a:t>
            </a:r>
            <a:r>
              <a:rPr lang="sr-Cyrl-CS" sz="3000" smtClean="0">
                <a:latin typeface="+mn-lt"/>
              </a:rPr>
              <a:t>	</a:t>
            </a:r>
            <a:r>
              <a:rPr lang="en-US" sz="3000" smtClean="0">
                <a:latin typeface="+mn-lt"/>
              </a:rPr>
              <a:t>због </a:t>
            </a:r>
            <a:r>
              <a:rPr lang="en-US" sz="3000" dirty="0" err="1" smtClean="0">
                <a:latin typeface="+mn-lt"/>
              </a:rPr>
              <a:t>терапије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неке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аутоимуне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болести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err="1" smtClean="0">
                <a:latin typeface="+mn-lt"/>
              </a:rPr>
              <a:t>или</a:t>
            </a:r>
            <a:r>
              <a:rPr lang="en-US" sz="3000" smtClean="0">
                <a:latin typeface="+mn-lt"/>
              </a:rPr>
              <a:t> </a:t>
            </a:r>
            <a:r>
              <a:rPr lang="sr-Cyrl-CS" sz="3000" smtClean="0">
                <a:latin typeface="+mn-lt"/>
              </a:rPr>
              <a:t>	</a:t>
            </a:r>
            <a:r>
              <a:rPr lang="en-US" sz="3000" smtClean="0">
                <a:latin typeface="+mn-lt"/>
              </a:rPr>
              <a:t>малигне </a:t>
            </a:r>
            <a:r>
              <a:rPr lang="en-US" sz="3000" err="1" smtClean="0">
                <a:latin typeface="+mn-lt"/>
              </a:rPr>
              <a:t>болести</a:t>
            </a:r>
            <a:r>
              <a:rPr lang="en-US" sz="3000" smtClean="0">
                <a:latin typeface="+mn-lt"/>
              </a:rPr>
              <a:t> </a:t>
            </a:r>
            <a:r>
              <a:rPr lang="en-US" sz="3000" smtClean="0">
                <a:latin typeface="+mn-lt"/>
              </a:rPr>
              <a:t>крви </a:t>
            </a:r>
            <a:endParaRPr lang="sr-Cyrl-CS" sz="30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Ако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ови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пацијенти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подвргавају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хируршким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интервенцијама</a:t>
            </a:r>
            <a:r>
              <a:rPr lang="en-US" dirty="0" smtClean="0">
                <a:latin typeface="+mn-lt"/>
              </a:rPr>
              <a:t> у </a:t>
            </a:r>
            <a:r>
              <a:rPr lang="en-US" dirty="0" err="1" smtClean="0">
                <a:latin typeface="+mn-lt"/>
              </a:rPr>
              <a:t>стоматологији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онда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треба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додати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кортикостероиде</a:t>
            </a:r>
            <a:r>
              <a:rPr lang="en-US" dirty="0" smtClean="0">
                <a:latin typeface="+mn-lt"/>
              </a:rPr>
              <a:t>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373563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800" dirty="0" err="1" smtClean="0">
                <a:latin typeface="+mn-lt"/>
              </a:rPr>
              <a:t>Ако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пацијент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Адисоновом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болешћу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треба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оперише</a:t>
            </a:r>
            <a:r>
              <a:rPr lang="en-US" sz="2800" dirty="0" smtClean="0">
                <a:latin typeface="+mn-lt"/>
              </a:rPr>
              <a:t>, </a:t>
            </a:r>
            <a:r>
              <a:rPr lang="en-US" sz="2800" dirty="0" err="1" smtClean="0">
                <a:latin typeface="+mn-lt"/>
              </a:rPr>
              <a:t>треба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му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сат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пре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операције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дати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err="1" smtClean="0">
                <a:latin typeface="+mn-lt"/>
              </a:rPr>
              <a:t>интрамускуларну</a:t>
            </a:r>
            <a:r>
              <a:rPr lang="en-US" sz="2800" smtClean="0">
                <a:latin typeface="+mn-lt"/>
              </a:rPr>
              <a:t> </a:t>
            </a:r>
            <a:r>
              <a:rPr lang="en-US" sz="2800" smtClean="0">
                <a:latin typeface="+mn-lt"/>
              </a:rPr>
              <a:t>и</a:t>
            </a:r>
            <a:r>
              <a:rPr lang="sr-Cyrl-CS" sz="2800" smtClean="0">
                <a:latin typeface="+mn-lt"/>
              </a:rPr>
              <a:t>нј</a:t>
            </a:r>
            <a:r>
              <a:rPr lang="en-US" sz="2800" smtClean="0">
                <a:latin typeface="+mn-lt"/>
              </a:rPr>
              <a:t>екцију </a:t>
            </a:r>
            <a:r>
              <a:rPr lang="en-US" sz="2800" dirty="0" err="1" smtClean="0">
                <a:latin typeface="+mn-lt"/>
              </a:rPr>
              <a:t>хидрокортизон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натријум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сукцината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err="1" smtClean="0">
                <a:latin typeface="+mn-lt"/>
              </a:rPr>
              <a:t>од</a:t>
            </a:r>
            <a:r>
              <a:rPr lang="en-US" sz="2800" smtClean="0">
                <a:latin typeface="+mn-lt"/>
              </a:rPr>
              <a:t> </a:t>
            </a:r>
            <a:r>
              <a:rPr lang="en-US" sz="2800" smtClean="0">
                <a:latin typeface="+mn-lt"/>
              </a:rPr>
              <a:t>100</a:t>
            </a:r>
            <a:r>
              <a:rPr lang="sr-Latn-CS" sz="2800" smtClean="0">
                <a:latin typeface="+mn-lt"/>
              </a:rPr>
              <a:t>mg</a:t>
            </a:r>
            <a:r>
              <a:rPr lang="en-US" sz="2800" smtClean="0">
                <a:latin typeface="+mn-lt"/>
              </a:rPr>
              <a:t>. </a:t>
            </a:r>
            <a:r>
              <a:rPr lang="en-US" sz="2800" dirty="0" err="1" smtClean="0">
                <a:latin typeface="+mn-lt"/>
              </a:rPr>
              <a:t>Затим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треба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наставити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ињекцијама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хидрокортизона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err="1" smtClean="0">
                <a:latin typeface="+mn-lt"/>
              </a:rPr>
              <a:t>од</a:t>
            </a:r>
            <a:r>
              <a:rPr lang="en-US" sz="2800" smtClean="0">
                <a:latin typeface="+mn-lt"/>
              </a:rPr>
              <a:t> </a:t>
            </a:r>
            <a:r>
              <a:rPr lang="en-US" sz="2800" smtClean="0">
                <a:latin typeface="+mn-lt"/>
              </a:rPr>
              <a:t>100</a:t>
            </a:r>
            <a:r>
              <a:rPr lang="sr-Latn-CS" sz="2800" smtClean="0">
                <a:latin typeface="+mn-lt"/>
              </a:rPr>
              <a:t>mg</a:t>
            </a:r>
            <a:r>
              <a:rPr lang="en-US" sz="2800" smtClean="0">
                <a:latin typeface="+mn-lt"/>
              </a:rPr>
              <a:t> </a:t>
            </a:r>
            <a:r>
              <a:rPr lang="sr-Latn-CS" sz="2800" smtClean="0">
                <a:latin typeface="+mn-lt"/>
              </a:rPr>
              <a:t>/</a:t>
            </a:r>
            <a:r>
              <a:rPr lang="en-US" sz="2800" smtClean="0">
                <a:latin typeface="+mn-lt"/>
              </a:rPr>
              <a:t>6</a:t>
            </a:r>
            <a:r>
              <a:rPr lang="sr-Latn-CS" sz="2800" smtClean="0">
                <a:latin typeface="+mn-lt"/>
              </a:rPr>
              <a:t>h</a:t>
            </a:r>
            <a:r>
              <a:rPr lang="en-US" sz="2800" smtClean="0">
                <a:latin typeface="+mn-lt"/>
              </a:rPr>
              <a:t>, </a:t>
            </a:r>
            <a:r>
              <a:rPr lang="en-US" sz="2800" dirty="0" err="1" smtClean="0">
                <a:latin typeface="+mn-lt"/>
              </a:rPr>
              <a:t>укупно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три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дана</a:t>
            </a:r>
            <a:r>
              <a:rPr lang="en-US" sz="2800" dirty="0" smtClean="0">
                <a:latin typeface="+mn-lt"/>
              </a:rPr>
              <a:t>.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800" dirty="0" err="1" smtClean="0">
                <a:latin typeface="+mn-lt"/>
              </a:rPr>
              <a:t>Ако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пацијент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злоупотребљава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стероиде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ради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допинга</a:t>
            </a:r>
            <a:r>
              <a:rPr lang="en-US" sz="2800" dirty="0" smtClean="0">
                <a:latin typeface="+mn-lt"/>
              </a:rPr>
              <a:t>, </a:t>
            </a:r>
            <a:r>
              <a:rPr lang="en-US" sz="2800" dirty="0" err="1" smtClean="0">
                <a:latin typeface="+mn-lt"/>
              </a:rPr>
              <a:t>када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подвргава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стоматолошкој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хируршкој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интервенцији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треба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му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дати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хидрокортизон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исти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начин</a:t>
            </a:r>
            <a:r>
              <a:rPr lang="en-US" sz="2800" dirty="0" smtClean="0">
                <a:latin typeface="+mn-lt"/>
              </a:rPr>
              <a:t> и у </a:t>
            </a:r>
            <a:r>
              <a:rPr lang="en-US" sz="2800" dirty="0" err="1" smtClean="0">
                <a:latin typeface="+mn-lt"/>
              </a:rPr>
              <a:t>истој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дози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као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код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Адисонове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болести</a:t>
            </a:r>
            <a:r>
              <a:rPr lang="en-US" sz="2800" dirty="0" smtClean="0">
                <a:latin typeface="+mn-lt"/>
              </a:rPr>
              <a:t>.</a:t>
            </a:r>
            <a:endParaRPr lang="en-US" sz="2800" dirty="0">
              <a:latin typeface="+mn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 smtClean="0">
                <a:latin typeface="+mj-lt"/>
              </a:rPr>
              <a:t>Стоматолошки третман пацијента на </a:t>
            </a:r>
            <a:r>
              <a:rPr lang="sr-Cyrl-CS" sz="3600" b="1" smtClean="0">
                <a:latin typeface="+mj-lt"/>
              </a:rPr>
              <a:t>хроничној </a:t>
            </a:r>
            <a:r>
              <a:rPr lang="sr-Cyrl-CS" sz="3600" b="1" smtClean="0">
                <a:latin typeface="+mj-lt"/>
              </a:rPr>
              <a:t>терапији </a:t>
            </a:r>
            <a:r>
              <a:rPr lang="sr-Cyrl-CS" sz="3600" b="1" dirty="0" smtClean="0">
                <a:latin typeface="+mj-lt"/>
              </a:rPr>
              <a:t>кортикостроидима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4958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800" dirty="0" err="1" smtClean="0">
                <a:latin typeface="+mn-lt"/>
              </a:rPr>
              <a:t>Ако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је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пацијент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хроничној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терапији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кортикостероидима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због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аутоимуне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болести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или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малигнитета</a:t>
            </a:r>
            <a:r>
              <a:rPr lang="en-US" sz="2800" dirty="0" smtClean="0">
                <a:latin typeface="+mn-lt"/>
              </a:rPr>
              <a:t>, 30 </a:t>
            </a:r>
            <a:r>
              <a:rPr lang="en-US" sz="2800" dirty="0" err="1" smtClean="0">
                <a:latin typeface="+mn-lt"/>
              </a:rPr>
              <a:t>минута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пре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интервенције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му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треба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err="1" smtClean="0">
                <a:latin typeface="+mn-lt"/>
              </a:rPr>
              <a:t>дати</a:t>
            </a:r>
            <a:r>
              <a:rPr lang="en-US" sz="2800" smtClean="0">
                <a:latin typeface="+mn-lt"/>
              </a:rPr>
              <a:t> </a:t>
            </a:r>
            <a:r>
              <a:rPr lang="en-US" sz="2800" smtClean="0">
                <a:latin typeface="+mn-lt"/>
              </a:rPr>
              <a:t>50</a:t>
            </a:r>
            <a:r>
              <a:rPr lang="sr-Latn-CS" sz="2800" smtClean="0">
                <a:latin typeface="+mn-lt"/>
              </a:rPr>
              <a:t>mg</a:t>
            </a:r>
            <a:r>
              <a:rPr lang="en-US" sz="2800" smtClean="0">
                <a:latin typeface="+mn-lt"/>
              </a:rPr>
              <a:t>  </a:t>
            </a:r>
            <a:r>
              <a:rPr lang="en-US" sz="2800" dirty="0" err="1" smtClean="0">
                <a:latin typeface="+mn-lt"/>
              </a:rPr>
              <a:t>хидрокортизон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натријум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сукцината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интрамускуларно</a:t>
            </a:r>
            <a:r>
              <a:rPr lang="en-US" sz="2800" dirty="0" smtClean="0">
                <a:latin typeface="+mn-lt"/>
              </a:rPr>
              <a:t>. </a:t>
            </a:r>
            <a:r>
              <a:rPr lang="en-US" sz="2800" dirty="0" err="1" smtClean="0">
                <a:latin typeface="+mn-lt"/>
              </a:rPr>
              <a:t>То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је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све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што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је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потребно</a:t>
            </a:r>
            <a:r>
              <a:rPr lang="en-US" sz="2800" dirty="0" smtClean="0">
                <a:latin typeface="+mn-lt"/>
              </a:rPr>
              <a:t>, </a:t>
            </a:r>
            <a:r>
              <a:rPr lang="en-US" sz="2800" dirty="0" err="1" smtClean="0">
                <a:latin typeface="+mn-lt"/>
              </a:rPr>
              <a:t>ако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је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операција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мањег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обима</a:t>
            </a:r>
            <a:r>
              <a:rPr lang="en-US" sz="2800" dirty="0" smtClean="0">
                <a:latin typeface="+mn-lt"/>
              </a:rPr>
              <a:t>. </a:t>
            </a:r>
            <a:endParaRPr lang="sr-Cyrl-CS" sz="28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800" dirty="0" err="1" smtClean="0">
                <a:latin typeface="+mn-lt"/>
              </a:rPr>
              <a:t>Код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већих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операција</a:t>
            </a:r>
            <a:r>
              <a:rPr lang="en-US" sz="2800" dirty="0" smtClean="0">
                <a:latin typeface="+mn-lt"/>
              </a:rPr>
              <a:t>, </a:t>
            </a:r>
            <a:r>
              <a:rPr lang="en-US" sz="2800" dirty="0" err="1" smtClean="0">
                <a:latin typeface="+mn-lt"/>
              </a:rPr>
              <a:t>треба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понављати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ову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дозу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лека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на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smtClean="0">
                <a:latin typeface="+mn-lt"/>
              </a:rPr>
              <a:t>6 </a:t>
            </a:r>
            <a:r>
              <a:rPr lang="en-US" sz="2800" smtClean="0">
                <a:latin typeface="+mn-lt"/>
              </a:rPr>
              <a:t>сати</a:t>
            </a:r>
            <a:r>
              <a:rPr lang="sr-Latn-CS" sz="2800" smtClean="0">
                <a:latin typeface="+mn-lt"/>
              </a:rPr>
              <a:t>,</a:t>
            </a:r>
            <a:r>
              <a:rPr lang="en-US" sz="280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током</a:t>
            </a:r>
            <a:r>
              <a:rPr lang="en-US" sz="2800" dirty="0" smtClean="0">
                <a:latin typeface="+mn-lt"/>
              </a:rPr>
              <a:t> 24 </a:t>
            </a:r>
            <a:r>
              <a:rPr lang="en-US" sz="2800" dirty="0" err="1" smtClean="0">
                <a:latin typeface="+mn-lt"/>
              </a:rPr>
              <a:t>сата</a:t>
            </a:r>
            <a:r>
              <a:rPr lang="en-US" sz="2800" dirty="0" smtClean="0">
                <a:latin typeface="+mn-lt"/>
              </a:rPr>
              <a:t>. </a:t>
            </a:r>
            <a:endParaRPr lang="sr-Cyrl-CS" sz="2800" dirty="0" smtClean="0">
              <a:latin typeface="+mn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b="1" dirty="0" smtClean="0">
                <a:latin typeface="+mj-lt"/>
              </a:rPr>
              <a:t>Стоматолошки третман пацијента на </a:t>
            </a:r>
            <a:r>
              <a:rPr lang="sr-Cyrl-CS" sz="3600" b="1" smtClean="0">
                <a:latin typeface="+mj-lt"/>
              </a:rPr>
              <a:t>хроничној </a:t>
            </a:r>
            <a:r>
              <a:rPr lang="sr-Cyrl-CS" sz="3600" b="1" smtClean="0">
                <a:latin typeface="+mj-lt"/>
              </a:rPr>
              <a:t>терапији </a:t>
            </a:r>
            <a:r>
              <a:rPr lang="sr-Cyrl-CS" sz="3600" b="1" dirty="0" smtClean="0">
                <a:latin typeface="+mj-lt"/>
              </a:rPr>
              <a:t>кортикостроидима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smtClean="0">
                <a:latin typeface="+mj-lt"/>
              </a:rPr>
              <a:t>Сукралфат</a:t>
            </a:r>
            <a:endParaRPr lang="en-US" b="1" smtClean="0">
              <a:latin typeface="+mj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686800" cy="5334000"/>
          </a:xfrm>
        </p:spPr>
        <p:txBody>
          <a:bodyPr>
            <a:normAutofit/>
          </a:bodyPr>
          <a:lstStyle/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400" b="1" smtClean="0">
                <a:latin typeface="+mn-lt"/>
              </a:rPr>
              <a:t>Сукралфат је </a:t>
            </a:r>
            <a:r>
              <a:rPr lang="sr-Cyrl-CS" sz="2400" smtClean="0">
                <a:latin typeface="+mn-lt"/>
              </a:rPr>
              <a:t>алуминијум-сукроза-сулфат</a:t>
            </a:r>
            <a:r>
              <a:rPr lang="sr-Cyrl-CS" sz="2400" smtClean="0">
                <a:latin typeface="+mn-lt"/>
              </a:rPr>
              <a:t>, слабо растворљив молекул који полимеризује у киселом желудачном соку. </a:t>
            </a:r>
            <a:r>
              <a:rPr lang="sr-Cyrl-CS" sz="2400" smtClean="0">
                <a:latin typeface="+mn-lt"/>
              </a:rPr>
              <a:t> </a:t>
            </a:r>
            <a:r>
              <a:rPr lang="sr-Cyrl-CS" sz="2400" smtClean="0">
                <a:latin typeface="+mn-lt"/>
              </a:rPr>
              <a:t>В</a:t>
            </a:r>
            <a:r>
              <a:rPr lang="sr-Cyrl-CS" sz="2400" smtClean="0">
                <a:latin typeface="+mn-lt"/>
              </a:rPr>
              <a:t>езује се за </a:t>
            </a:r>
            <a:r>
              <a:rPr lang="sr-Cyrl-CS" sz="2400" smtClean="0">
                <a:latin typeface="+mn-lt"/>
              </a:rPr>
              <a:t>улкус и формира заштитни покривач. 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400" smtClean="0">
                <a:latin typeface="+mn-lt"/>
              </a:rPr>
              <a:t>Мање од 3% лека се </a:t>
            </a:r>
            <a:r>
              <a:rPr lang="sr-Cyrl-CS" sz="2400" smtClean="0">
                <a:latin typeface="+mn-lt"/>
              </a:rPr>
              <a:t>апсорбује.</a:t>
            </a:r>
            <a:endParaRPr lang="sr-Cyrl-CS" sz="2400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400" smtClean="0">
                <a:latin typeface="+mn-lt"/>
              </a:rPr>
              <a:t>За њега је показано да убрзава зарастање улкуса желуца и да смањује учесталост рецидива.</a:t>
            </a: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400" smtClean="0">
                <a:latin typeface="+mn-lt"/>
              </a:rPr>
              <a:t>Мора се узимати 4 пута дневно. Не апсорбује се значајно, па нема ни нежељених ефеката.</a:t>
            </a:r>
            <a:r>
              <a:rPr lang="en-US" sz="2400" smtClean="0">
                <a:latin typeface="+mn-lt"/>
              </a:rPr>
              <a:t> </a:t>
            </a:r>
            <a:endParaRPr lang="sr-Cyrl-CS" sz="2400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rgbClr val="C00000"/>
              </a:buClr>
            </a:pPr>
            <a:r>
              <a:rPr lang="sr-Cyrl-CS" sz="2400" smtClean="0">
                <a:latin typeface="+mn-lt"/>
              </a:rPr>
              <a:t>Користи се за превенцију крварења код стрес улкуса, јер за разлику од Х</a:t>
            </a:r>
            <a:r>
              <a:rPr lang="sr-Cyrl-CS" sz="2400" baseline="-25000" smtClean="0">
                <a:latin typeface="+mn-lt"/>
              </a:rPr>
              <a:t>2</a:t>
            </a:r>
            <a:r>
              <a:rPr lang="sr-Cyrl-CS" sz="2400" smtClean="0">
                <a:latin typeface="+mn-lt"/>
              </a:rPr>
              <a:t> блокатора не повећава учесталост респираторних </a:t>
            </a:r>
            <a:r>
              <a:rPr lang="sr-Cyrl-CS" sz="2400" smtClean="0">
                <a:latin typeface="+mn-lt"/>
              </a:rPr>
              <a:t>инфекција.</a:t>
            </a:r>
            <a:endParaRPr lang="en-US" sz="2400" smtClean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smtClean="0">
                <a:latin typeface="+mj-lt"/>
              </a:rPr>
              <a:t>Блоктори Х</a:t>
            </a:r>
            <a:r>
              <a:rPr lang="sr-Cyrl-CS" b="1" baseline="-25000" smtClean="0">
                <a:latin typeface="+mj-lt"/>
              </a:rPr>
              <a:t>2</a:t>
            </a:r>
            <a:r>
              <a:rPr lang="sr-Cyrl-CS" b="1" smtClean="0">
                <a:latin typeface="+mj-lt"/>
              </a:rPr>
              <a:t> рецептора</a:t>
            </a:r>
            <a:endParaRPr lang="en-US" b="1" smtClean="0">
              <a:latin typeface="+mj-lt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Циметидин, ранитидин, фамотидин и </a:t>
            </a:r>
            <a:r>
              <a:rPr lang="sr-Cyrl-CS" smtClean="0">
                <a:latin typeface="+mn-lt"/>
              </a:rPr>
              <a:t>низатидин</a:t>
            </a:r>
          </a:p>
          <a:p>
            <a:pPr>
              <a:spcAft>
                <a:spcPts val="600"/>
              </a:spcAft>
              <a:buClr>
                <a:srgbClr val="C00000"/>
              </a:buClr>
              <a:buNone/>
            </a:pPr>
            <a:endParaRPr lang="sr-Cyrl-CS" sz="90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Брзо се апсорбују, али се метаболишу већ при првом проласку кроз јетру (50%), изузев </a:t>
            </a:r>
            <a:r>
              <a:rPr lang="sr-Cyrl-CS" smtClean="0">
                <a:latin typeface="+mn-lt"/>
              </a:rPr>
              <a:t>низатидина</a:t>
            </a:r>
          </a:p>
          <a:p>
            <a:pPr>
              <a:spcAft>
                <a:spcPts val="600"/>
              </a:spcAft>
              <a:buClr>
                <a:srgbClr val="C00000"/>
              </a:buClr>
              <a:buNone/>
            </a:pPr>
            <a:endParaRPr lang="sr-Cyrl-CS" sz="90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Време </a:t>
            </a:r>
            <a:r>
              <a:rPr lang="sr-Cyrl-CS" smtClean="0">
                <a:latin typeface="+mn-lt"/>
              </a:rPr>
              <a:t>полуелиминације </a:t>
            </a:r>
            <a:r>
              <a:rPr lang="sr-Cyrl-CS" smtClean="0">
                <a:latin typeface="+mn-lt"/>
              </a:rPr>
              <a:t>је до 4 </a:t>
            </a:r>
            <a:r>
              <a:rPr lang="sr-Cyrl-CS" smtClean="0">
                <a:latin typeface="+mn-lt"/>
              </a:rPr>
              <a:t>часа</a:t>
            </a:r>
          </a:p>
          <a:p>
            <a:pPr>
              <a:spcAft>
                <a:spcPts val="600"/>
              </a:spcAft>
              <a:buClr>
                <a:srgbClr val="C00000"/>
              </a:buClr>
              <a:buNone/>
            </a:pPr>
            <a:endParaRPr lang="sr-Cyrl-CS" sz="90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Метаболити се излучују урином, па инсуфицијенција бубрега доводи до њиховог нагомилавања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>
                <a:latin typeface="+mj-lt"/>
              </a:rPr>
              <a:t>Механизам дејства</a:t>
            </a:r>
            <a:endParaRPr lang="en-US" smtClean="0">
              <a:latin typeface="+mj-lt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Инхибирају дејство хистамина на паријеталне ћелије, смањујући секрецију киселине и волумен желудачног сока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Инхибирају до 70% секреције киселине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Више инхибирају ноћну секрецију киселине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mtClean="0">
                <a:latin typeface="+mn-lt"/>
              </a:rPr>
              <a:t>Морају се давати два пута дневно</a:t>
            </a:r>
            <a:endParaRPr lang="en-US" smtClean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>
                <a:latin typeface="+mj-lt"/>
              </a:rPr>
              <a:t>Индикације</a:t>
            </a:r>
            <a:endParaRPr lang="en-US" smtClean="0">
              <a:latin typeface="+mj-lt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3600" smtClean="0">
                <a:latin typeface="+mn-lt"/>
              </a:rPr>
              <a:t>Рефлукс гастро-езофагеални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3600" smtClean="0">
                <a:latin typeface="+mn-lt"/>
              </a:rPr>
              <a:t>Пептички улкус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3600" smtClean="0">
                <a:latin typeface="+mn-lt"/>
              </a:rPr>
              <a:t>Диспепсија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3600" smtClean="0">
                <a:latin typeface="+mn-lt"/>
              </a:rPr>
              <a:t>Превенција крвављења код гастритиса изазваног стресом</a:t>
            </a:r>
            <a:endParaRPr lang="en-US" sz="3600" smtClean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>
                <a:latin typeface="+mj-lt"/>
              </a:rPr>
              <a:t>Нежељена дејства</a:t>
            </a:r>
            <a:endParaRPr lang="en-US" smtClean="0">
              <a:latin typeface="+mj-lt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После интравенске примене изазивају конфузију, халуцинације и агитацију код старих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Циметидин блокира дејство тестостерона, инхибира метаболизам естрогена и повећава ниво пролактина: гинекомастија и импотенција, код жена галактореја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800" smtClean="0">
                <a:latin typeface="+mn-lt"/>
              </a:rPr>
              <a:t>Брадикардија и хипотензија после интравенске примене; зато их треба давати споро, током 30 минута</a:t>
            </a:r>
            <a:endParaRPr lang="en-US" sz="2800" smtClean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2340</Words>
  <Application>Microsoft Office PowerPoint</Application>
  <PresentationFormat>On-screen Show (4:3)</PresentationFormat>
  <Paragraphs>216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ТЕРАПИЈА БОЛЕСТИ ГАТРОИНТЕСТИНАЛНОГ ТРАКТА, ЈЕТРЕ, БУБРЕГА И ЕНДОКРИНИХ ЖЛЕЗДА – ЗНАЧАЈ ЗА СТОМАТОЛОГИЈУ</vt:lpstr>
      <vt:lpstr>Рефлукс езофагитис и пептички улкус – терапија и значај за третман стоматолошких пацијената</vt:lpstr>
      <vt:lpstr>Антациди</vt:lpstr>
      <vt:lpstr>Мисопростол</vt:lpstr>
      <vt:lpstr>Сукралфат</vt:lpstr>
      <vt:lpstr>Блоктори Х2 рецептора</vt:lpstr>
      <vt:lpstr>Механизам дејства</vt:lpstr>
      <vt:lpstr>Индикације</vt:lpstr>
      <vt:lpstr>Нежељена дејства</vt:lpstr>
      <vt:lpstr>Интеракције</vt:lpstr>
      <vt:lpstr>Инхибитори протонске пумпе</vt:lpstr>
      <vt:lpstr>Инхибитори протонске пумпе</vt:lpstr>
      <vt:lpstr>Инхибитори протонске пумпе</vt:lpstr>
      <vt:lpstr>Инхибитори протонске пумпе</vt:lpstr>
      <vt:lpstr>Инхибитори протонске пумпе</vt:lpstr>
      <vt:lpstr>Интеракције инхибитора протонске пумпе са другим лековима</vt:lpstr>
      <vt:lpstr>Гастро-езофагеални рефлукс</vt:lpstr>
      <vt:lpstr>Узроци рефлукса</vt:lpstr>
      <vt:lpstr>Последице рефлукса</vt:lpstr>
      <vt:lpstr>Симптоматологија</vt:lpstr>
      <vt:lpstr>Дијагностика</vt:lpstr>
      <vt:lpstr>Лечење</vt:lpstr>
      <vt:lpstr>Нежељена дејства антисекреторне терапије</vt:lpstr>
      <vt:lpstr>Хеликобактер</vt:lpstr>
      <vt:lpstr>Хеликобактер</vt:lpstr>
      <vt:lpstr>Шта хеликобактер изазива?</vt:lpstr>
      <vt:lpstr>Инвазивни тестови</vt:lpstr>
      <vt:lpstr>Неинвазивни тестови</vt:lpstr>
      <vt:lpstr>Када радити тестове</vt:lpstr>
      <vt:lpstr>Нежељена дејства ерадикационе терапије</vt:lpstr>
      <vt:lpstr>Стоматолошки третман пацијента са инсуфицијенцијом јетре</vt:lpstr>
      <vt:lpstr>Проблеми при стоматолошким интервенцијама:</vt:lpstr>
      <vt:lpstr>Шта урадити пре интервенције у ординацији?</vt:lpstr>
      <vt:lpstr>Шта урадити пре интервенције у болници?</vt:lpstr>
      <vt:lpstr>Стоматолошки третман пацијената са дијабетесом</vt:lpstr>
      <vt:lpstr>Дијабетес и стоматолошка интервенција</vt:lpstr>
      <vt:lpstr>Дијабетес и хирургија</vt:lpstr>
      <vt:lpstr>Дијабетес и хирургија</vt:lpstr>
      <vt:lpstr>Дијабетес и хирургија</vt:lpstr>
      <vt:lpstr>Стоматолошки третман пацијента са хроничном инсуфицијенцијом бубрега</vt:lpstr>
      <vt:lpstr>Стоматолошки третман пацијента са хроничном инсуфицијенцијом бубрега</vt:lpstr>
      <vt:lpstr>Стоматолошки третман пацијената са ендокриним болестима</vt:lpstr>
      <vt:lpstr>Стоматолошки третман пацијената са ендокриним болестима</vt:lpstr>
      <vt:lpstr>Стоматолошки третман пацијената са ендокриним болестима</vt:lpstr>
      <vt:lpstr>Стоматолошки третман пацијента на хроничној терапији кортикостроидима</vt:lpstr>
      <vt:lpstr>Стоматолошки третман пацијента на хроничној терапији кортикостроидима</vt:lpstr>
      <vt:lpstr>Стоматолошки третман пацијента на хроничној терапији кортикостроидима</vt:lpstr>
    </vt:vector>
  </TitlesOfParts>
  <Company>Medicinski fakultet Kragujevac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Snezana</cp:lastModifiedBy>
  <cp:revision>32</cp:revision>
  <dcterms:created xsi:type="dcterms:W3CDTF">2012-01-21T14:13:08Z</dcterms:created>
  <dcterms:modified xsi:type="dcterms:W3CDTF">2012-01-24T12:17:48Z</dcterms:modified>
</cp:coreProperties>
</file>